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0" r:id="rId1"/>
  </p:sldMasterIdLst>
  <p:sldIdLst>
    <p:sldId id="256" r:id="rId2"/>
    <p:sldId id="257" r:id="rId3"/>
    <p:sldId id="274" r:id="rId4"/>
    <p:sldId id="287" r:id="rId5"/>
    <p:sldId id="289" r:id="rId6"/>
    <p:sldId id="293" r:id="rId7"/>
    <p:sldId id="291" r:id="rId8"/>
    <p:sldId id="292" r:id="rId9"/>
    <p:sldId id="264" r:id="rId10"/>
    <p:sldId id="272" r:id="rId11"/>
    <p:sldId id="270" r:id="rId12"/>
    <p:sldId id="276" r:id="rId13"/>
    <p:sldId id="277" r:id="rId14"/>
    <p:sldId id="278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7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0"/>
    <p:restoredTop sz="94434" autoAdjust="0"/>
  </p:normalViewPr>
  <p:slideViewPr>
    <p:cSldViewPr snapToGrid="0">
      <p:cViewPr varScale="1">
        <p:scale>
          <a:sx n="69" d="100"/>
          <a:sy n="69" d="100"/>
        </p:scale>
        <p:origin x="-19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498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3847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96540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83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5968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34887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18585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15645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5377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80221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126400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50477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37482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4375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438841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8877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E7702-889E-469A-9BEB-63355A8BF5B1}" type="datetimeFigureOut">
              <a:rPr lang="ru-RU" smtClean="0"/>
              <a:pPr/>
              <a:t>22.03.2018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75C600A-B534-4C74-815A-F32F8292C1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38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2" r:id="rId12"/>
    <p:sldLayoutId id="2147483863" r:id="rId13"/>
    <p:sldLayoutId id="2147483864" r:id="rId14"/>
    <p:sldLayoutId id="2147483865" r:id="rId15"/>
    <p:sldLayoutId id="214748386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684373" cy="109148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2018 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2562897"/>
            <a:ext cx="10684372" cy="322830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Центр развития ребенка детский сад «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Чуораанчык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с.Маралайы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образования: </a:t>
            </a:r>
          </a:p>
          <a:p>
            <a:pPr algn="ctr"/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Толстоухова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Артуровна.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282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6823" y="228428"/>
            <a:ext cx="1079331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Центр развития ребенка, детский сад «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Чуораанчык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с.Маралайы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доп.образования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Толстоухова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Артуровна.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Образование: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высшее.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ВУЗ: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СВФУ ФЛФ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окончания: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 г.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Специальность: -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 русского языка</a:t>
            </a: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Допонительная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специализация: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Английский язык</a:t>
            </a: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Пед.стаж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года.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809" t="17841" r="29712" b="48357"/>
          <a:stretch/>
        </p:blipFill>
        <p:spPr>
          <a:xfrm flipH="1">
            <a:off x="9019310" y="1481337"/>
            <a:ext cx="2717247" cy="37053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324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123" y="406652"/>
            <a:ext cx="9947394" cy="104001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опыта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26525" y="1236372"/>
            <a:ext cx="103546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Марафон лучших работников дошкольного образования»;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Республиканская педагогическая ярмарка «Сельская школа-образовательная марка 2017 г.»;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семинар «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Полилингвальное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образование в условиях сельского ДОУ»;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молодого педагога»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с.Харбала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семинар в рамках мероприятий посвященных дню дошкольного работника «Организация педагогического процесса в условиях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полилингвальной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среды. Опыт сети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полилингвальных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ДОУ РС(Я)»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г.Якутск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образовательный форум пилотных ДОО по проекту «Одаренный ребенок»;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семинар «Наука. Спорт. Образование.» в секции «Многообразие культур и языков в современном обществе»</a:t>
            </a:r>
            <a:endParaRPr lang="ru-RU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в рамках Февральского совещания работников образования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Чурапчинского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улуса, секция «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Полилингвальное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образование: опыт, проблемы, перспективы».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313" b="50825"/>
          <a:stretch/>
        </p:blipFill>
        <p:spPr>
          <a:xfrm>
            <a:off x="618188" y="4758237"/>
            <a:ext cx="2343954" cy="16395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3040" b="39906"/>
          <a:stretch/>
        </p:blipFill>
        <p:spPr>
          <a:xfrm>
            <a:off x="10082254" y="4531783"/>
            <a:ext cx="1695287" cy="20924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114" b="50235"/>
          <a:stretch/>
        </p:blipFill>
        <p:spPr>
          <a:xfrm>
            <a:off x="6830017" y="4742590"/>
            <a:ext cx="2363462" cy="165518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405" b="51925"/>
          <a:stretch/>
        </p:blipFill>
        <p:spPr>
          <a:xfrm>
            <a:off x="3723848" y="5116616"/>
            <a:ext cx="2344463" cy="16386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2625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66452" y="305456"/>
            <a:ext cx="891168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ИННОВАЦИОННАЯ ДЕЯТЕЛЬНОСТЬ ОБРАЗОВАТЕЛЬНОГО УЧРЕЖДЕНИЯ</a:t>
            </a:r>
            <a:r>
              <a:rPr lang="ru-RU" sz="4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60649" y="1592886"/>
            <a:ext cx="896578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Пилотная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площадка проекта МО  РС(Я) по внедрению ФГОС .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(Приказ МО РС (Я) от  6 декабря 2013 г. №001-16/34-82 «Об утверждении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перечня ДОО РС(Я) реализующих  требования ФГОС»);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Пилотная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площадка проекта:  «Создание эффективной системы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выявления задатков и развития способностей детей ДОО  и школы»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МО РС(Я). (Приказ МО РС (Я) от 25 мая 2015 г. №01-16-20-77);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Полилингвальное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образование в ДОУ по программе Галины Доли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«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Key to learning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293" y="4177589"/>
            <a:ext cx="4304561" cy="2417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70" t="28732" r="3146" b="10422"/>
          <a:stretch/>
        </p:blipFill>
        <p:spPr>
          <a:xfrm>
            <a:off x="6594762" y="4141596"/>
            <a:ext cx="5015346" cy="2432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173576" y="3347223"/>
            <a:ext cx="8915399" cy="14688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трилингвальной среды развития дошкольников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(якутский,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русский, английский языки), погружение их в межкультурное пространство в целях развития общих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способностей.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839" y="4941168"/>
            <a:ext cx="8053599" cy="1755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25856" y="2113532"/>
            <a:ext cx="523297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u="sng" cap="all" spc="0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sz="2400" b="1" u="sng" cap="all" spc="0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идея инновации</a:t>
            </a:r>
            <a:r>
              <a:rPr lang="ru-RU" sz="2400" b="1" u="sng" cap="all" spc="0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cap="all" spc="0" dirty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84035" y="260648"/>
            <a:ext cx="725814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err="1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Полилингвальное</a:t>
            </a:r>
            <a:r>
              <a:rPr lang="ru-RU" sz="3200" b="1" cap="none" spc="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образование в ДОУ</a:t>
            </a:r>
            <a:endParaRPr lang="en-US" sz="3200" b="1" cap="none" spc="0" dirty="0" smtClean="0">
              <a:ln w="11430"/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cap="none" spc="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 программе Галины Доли </a:t>
            </a:r>
          </a:p>
          <a:p>
            <a:pPr algn="ctr"/>
            <a:r>
              <a:rPr lang="ru-RU" sz="3200" b="1" cap="none" spc="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«</a:t>
            </a:r>
            <a:r>
              <a:rPr lang="en-US" sz="3200" b="1" cap="none" spc="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Key to learning</a:t>
            </a:r>
            <a:r>
              <a:rPr lang="ru-RU" sz="3200" b="1" cap="none" spc="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endParaRPr lang="ru-RU" sz="3200" b="1" cap="none" spc="0" dirty="0">
              <a:ln w="11430"/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504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46564" y="1850304"/>
            <a:ext cx="8915400" cy="1470025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40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трилингвальной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среда </a:t>
            </a:r>
            <a:endParaRPr lang="ru-RU" sz="4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80383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28600"/>
            <a:ext cx="10668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625599" y="4191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9" name="Picture 5" descr="C:\Users\Марта Иннокентьевна\Desktop\Фотоальбом\Олонхо. Ыьыах\DSCN0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7432" y="3946637"/>
            <a:ext cx="4787568" cy="2693007"/>
          </a:xfrm>
          <a:prstGeom prst="rect">
            <a:avLst/>
          </a:prstGeom>
          <a:noFill/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565"/>
          <a:stretch/>
        </p:blipFill>
        <p:spPr>
          <a:xfrm rot="5400000">
            <a:off x="7916446" y="144393"/>
            <a:ext cx="3559909" cy="3936437"/>
          </a:xfrm>
          <a:prstGeom prst="rect">
            <a:avLst/>
          </a:prstGeom>
        </p:spPr>
      </p:pic>
      <p:pic>
        <p:nvPicPr>
          <p:cNvPr id="1027" name="Picture 3" descr="C:\Users\Марта Иннокентьевна\Desktop\Фотоальбом\Фото ср гр 2016\DSC_03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226" y="875092"/>
            <a:ext cx="5522688" cy="2753933"/>
          </a:xfrm>
          <a:prstGeom prst="rect">
            <a:avLst/>
          </a:prstGeom>
          <a:noFill/>
        </p:spPr>
      </p:pic>
      <p:pic>
        <p:nvPicPr>
          <p:cNvPr id="1026" name="Picture 2" descr="C:\Users\Марта Иннокентьевна\Desktop\Фотоальбом\Олонхо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9" y="2501205"/>
            <a:ext cx="5229226" cy="2452480"/>
          </a:xfrm>
          <a:prstGeom prst="rect">
            <a:avLst/>
          </a:prstGeom>
          <a:noFill/>
        </p:spPr>
      </p:pic>
      <p:pic>
        <p:nvPicPr>
          <p:cNvPr id="16" name="Рисунок 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77737" y="4191372"/>
            <a:ext cx="5410313" cy="242663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607213" y="0"/>
            <a:ext cx="3793588" cy="74749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Якутская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80383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28600"/>
            <a:ext cx="10668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625599" y="4191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8" name="Picture 4" descr="C:\Users\Марта Иннокентьевна\Desktop\Фотоальбом\Фото Русь\14393440411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1575" y="0"/>
            <a:ext cx="7043936" cy="335907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537" t="30908" r="25439" b="2294"/>
          <a:stretch>
            <a:fillRect/>
          </a:stretch>
        </p:blipFill>
        <p:spPr>
          <a:xfrm>
            <a:off x="1821260" y="3774533"/>
            <a:ext cx="5184576" cy="282224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331" r="5796"/>
          <a:stretch/>
        </p:blipFill>
        <p:spPr>
          <a:xfrm>
            <a:off x="7920203" y="548681"/>
            <a:ext cx="3938287" cy="261014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415" y="2623102"/>
            <a:ext cx="4859073" cy="2733229"/>
          </a:xfrm>
          <a:prstGeom prst="rect">
            <a:avLst/>
          </a:prstGeom>
        </p:spPr>
      </p:pic>
      <p:pic>
        <p:nvPicPr>
          <p:cNvPr id="2050" name="Picture 2" descr="C:\Users\Марта Иннокентьевна\Desktop\Фотоальбом\Фото Русь\Matryesh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44473" y="4832656"/>
            <a:ext cx="4047527" cy="202534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607213" y="0"/>
            <a:ext cx="3793588" cy="74749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Русская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3837" flipV="1">
            <a:off x="-153862" y="2441869"/>
            <a:ext cx="4641550" cy="3437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30243" y="2336239"/>
            <a:ext cx="4734244" cy="3550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60913">
            <a:off x="3510380" y="386820"/>
            <a:ext cx="5103190" cy="4165155"/>
          </a:xfrm>
          <a:prstGeom prst="rect">
            <a:avLst/>
          </a:prstGeom>
        </p:spPr>
      </p:pic>
      <p:sp>
        <p:nvSpPr>
          <p:cNvPr id="8" name="Заголовок 10"/>
          <p:cNvSpPr txBox="1">
            <a:spLocks/>
          </p:cNvSpPr>
          <p:nvPr/>
        </p:nvSpPr>
        <p:spPr>
          <a:xfrm>
            <a:off x="2080740" y="318655"/>
            <a:ext cx="3793588" cy="7474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Английская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237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25689">
            <a:off x="941584" y="575588"/>
            <a:ext cx="3995907" cy="2996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964" y="3322749"/>
            <a:ext cx="4282574" cy="3211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096" r="633" b="21534"/>
          <a:stretch/>
        </p:blipFill>
        <p:spPr>
          <a:xfrm>
            <a:off x="6542466" y="776079"/>
            <a:ext cx="5177308" cy="3164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8144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182" y="278189"/>
            <a:ext cx="10854645" cy="1507067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Учебно-дидактическое оснащение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11738" y="1088609"/>
            <a:ext cx="4950381" cy="3877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508" t="1885" r="17239"/>
          <a:stretch/>
        </p:blipFill>
        <p:spPr>
          <a:xfrm rot="4652922">
            <a:off x="1317745" y="1231531"/>
            <a:ext cx="2888577" cy="3069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76" t="9578" r="6666" b="9860"/>
          <a:stretch/>
        </p:blipFill>
        <p:spPr>
          <a:xfrm>
            <a:off x="3400022" y="3778389"/>
            <a:ext cx="4507607" cy="2929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79009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12" y="569889"/>
            <a:ext cx="6033566" cy="3396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278" y="2475962"/>
            <a:ext cx="4975539" cy="37316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46590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489" r="8919" b="10986"/>
          <a:stretch/>
        </p:blipFill>
        <p:spPr>
          <a:xfrm>
            <a:off x="7868991" y="3425780"/>
            <a:ext cx="3928055" cy="3066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9" t="9484" r="25606" b="18441"/>
          <a:stretch/>
        </p:blipFill>
        <p:spPr>
          <a:xfrm>
            <a:off x="3953814" y="1845981"/>
            <a:ext cx="4314422" cy="3159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88" t="5299" r="5719" b="7391"/>
          <a:stretch/>
        </p:blipFill>
        <p:spPr>
          <a:xfrm>
            <a:off x="425004" y="334851"/>
            <a:ext cx="3812146" cy="2820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8361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774" r="18294" b="11326"/>
          <a:stretch/>
        </p:blipFill>
        <p:spPr>
          <a:xfrm>
            <a:off x="5039933" y="1339402"/>
            <a:ext cx="6707792" cy="4919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50" r="14278"/>
          <a:stretch/>
        </p:blipFill>
        <p:spPr>
          <a:xfrm>
            <a:off x="467933" y="204229"/>
            <a:ext cx="3739435" cy="5324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15912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272" r="9484"/>
          <a:stretch/>
        </p:blipFill>
        <p:spPr>
          <a:xfrm>
            <a:off x="442174" y="447540"/>
            <a:ext cx="4605287" cy="3271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882" t="18779" r="18216" b="16244"/>
          <a:stretch/>
        </p:blipFill>
        <p:spPr>
          <a:xfrm>
            <a:off x="6686405" y="463639"/>
            <a:ext cx="5111314" cy="3239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842" y="3181080"/>
            <a:ext cx="4584879" cy="3438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8467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0462" y="1847603"/>
            <a:ext cx="10319755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 введению дошкольников в мир английского языка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5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World of tales</a:t>
            </a:r>
            <a:r>
              <a:rPr lang="ru-RU" sz="53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53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3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  <a:r>
              <a:rPr lang="ru-RU" sz="1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Толстоухова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Т.А.</a:t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педагог дополнительного образования </a:t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МБДОУ ЦРР </a:t>
            </a:r>
            <a:r>
              <a:rPr lang="ru-RU" sz="1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д,с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Чуораанчык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с.Маралай</a:t>
            </a:r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32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64406" y="227527"/>
            <a:ext cx="9800822" cy="37782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Пробудить интерес к изучению  английского языка посредством  Якутских народных сказок. </a:t>
            </a:r>
          </a:p>
          <a:p>
            <a:pPr marL="0" indent="0">
              <a:buNone/>
            </a:pPr>
            <a:r>
              <a:rPr lang="ru-RU" sz="2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Современному человеку невозможно обойтись без знания иностранных языков. Если раньше английский изучали только в школе, то сейчас родители стремятся, как можно раньше начать изучение 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иностранного языка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уже в дошкольном возрасте.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возраст считается наиболее благоприятным возрастом для овладения иностранным. Раннее обучение развивает психические функции ребенка, создает условия для пробуждения интереса к языковому и культурному многообразию мира, подготавливает базу для обучения языка в школе. У детей формируется благоприятное отношение к иностранному языку, исчезает психологический барьер, подготавливается необходимый словарный запас.  Однако начало изучения иностранного целесообразно начинать с того момента, когда ребенок овладел своей родной речью.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сказки представляют отличную основу для обучения, а перевод знакомых сказок на иностранный позволяет детям непосредственно понимать значение сказанного слова или фразы в процессе речевой деятельности.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387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4710" y="574748"/>
            <a:ext cx="902809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2969895" algn="ctr"/>
              </a:tabLst>
            </a:pPr>
            <a:r>
              <a:rPr lang="ru-RU" sz="2000" b="1" u="sng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Подбор и перевод якутских народных сказок на английский язык;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сценариев;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Подбор видов  деятельности для каждой сказки с учетом способностей детей;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к  проектной работе;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Проектная деятельность 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детей.</a:t>
            </a:r>
            <a:endParaRPr lang="ru-RU" sz="2000" dirty="0" smtClean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b="1" u="sng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ru-RU" sz="2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Практическая </a:t>
            </a:r>
            <a:r>
              <a:rPr lang="ru-RU" sz="2000" b="1" u="sng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значимость: </a:t>
            </a:r>
            <a:endParaRPr lang="ru-RU" sz="2000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Пробуждение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устойчивого интереса к дальнейшему изучению английского языка. </a:t>
            </a:r>
            <a:endParaRPr lang="ru-RU" sz="20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841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2439" y="888722"/>
            <a:ext cx="9131121" cy="5379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Существует множество приемов работы со сказкой. В своем проекте мы используем такие виды работы, как драматизация,  создание мультфильма и его озвучивание, кукольный театр, мюзикл. 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Начальным этапом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проекта является углубленное знакомство с народной сказкой на якутском языке. Здесь дети тесно знакомятся с персонажами, с их репликами, характерами, философией. Педагогу необходимо воссоздать атмосферу сказки, показать описываемый быт, рассказать о времени, которое изображено в сказке. Все это подготавливает прочную основу для начала работы по сказке на английском языке.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этап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работы предполагает начало разучивания сказки на английском языке. Для этого педагогу нужно подготовить адаптированный и упрощенный вариант сказки на английском. Этот этап вовсе не трудный, так как дети уже знают содержание сказки и реплики героев. Важно использовать при обучении наглядность и драматизацию, чтобы  словесно-логическая память работала одновременно с памятью образной и эмоциональной.   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343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41679" y="1021916"/>
            <a:ext cx="9620519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Конечный этап работы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проектная деятельность детей по переведенной на английский язык сказке по таким видам, как театрализованная постановка, мюзикл, кукольный театр и озвучивание мультфильма.  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подборе 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Якутских сказок для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 мы ориентировались на те, в которых много персонажей, чтобы  задействовать как можно больше детей в итоговой работе. Таких сказок оказалось не очень много. </a:t>
            </a:r>
            <a:endParaRPr lang="ru-RU" sz="2000" dirty="0" smtClean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результате выбраны такие сказки, как «Старуха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Таал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Таал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«Старуха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Бэйбэрикээн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Алаа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Могус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Чачахан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Куерэгэй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</a:t>
            </a:r>
            <a:endParaRPr lang="ru-RU" sz="2000" dirty="0" smtClean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Виды проектной  деятельности  по переводам  сказок: </a:t>
            </a:r>
            <a:endParaRPr lang="ru-RU" sz="2000" b="1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«Старуха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Таал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Таал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- театральная постановка;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«Старуха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Бэйбэрикээн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- озвучивание собственного мультфильма;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Алаа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Могус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Чачахан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- кукольный театр;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Куерэгэй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- мюзикл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771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0920" y="1100172"/>
            <a:ext cx="9839458" cy="4671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Вывод.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всего вышесказанного следует, что сказка в силу своих специфических особенностей может и должна выступать в качестве содержательной основы знакомства с английским на ранней ступени обучения. Наравне с этим у них развивается память, актерская игра позволяет развить эмоциональность, артистизм и фантазию. И самое главное – они не будут бояться непонимания иноязычной речи. Являясь прекрасным средством обучения иноязычному общению, сказка повышает образовательные возможности иностранного языка. Ребенок в диалогическом общении не только воспринимает звуки, но и постигает, понимает смысл произносимых слов. Все отмеченное еще раз свидетельствует о том, что обращение к сказке помогает развить навыки произношения и восприятия иноязычной речи на слух, ввести и закрепить лексику, существенным образом проявить творческое начало ребенка в различных видах деятельности.</a:t>
            </a:r>
            <a:endParaRPr lang="ru-RU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764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2150532"/>
            <a:ext cx="10767559" cy="1507067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127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773</TotalTime>
  <Words>932</Words>
  <Application>Microsoft Office PowerPoint</Application>
  <PresentationFormat>Произвольный</PresentationFormat>
  <Paragraphs>76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Легкий дым</vt:lpstr>
      <vt:lpstr>Воспитатель 2018 </vt:lpstr>
      <vt:lpstr>Слайд 2</vt:lpstr>
      <vt:lpstr>Распространение опыта</vt:lpstr>
      <vt:lpstr>ИННОВАЦИОННАЯ ДЕЯТЕЛЬНОСТЬ ОБРАЗОВАТЕЛЬНОГО УЧРЕЖДЕНИЯ  </vt:lpstr>
      <vt:lpstr>    создание трилингвальной среды развития дошкольников (якутский, русский, английский языки), погружение их в межкультурное пространство в целях развития общих способностей. </vt:lpstr>
      <vt:lpstr>Создание трилингвальной  среда </vt:lpstr>
      <vt:lpstr>Якутская</vt:lpstr>
      <vt:lpstr>Русская</vt:lpstr>
      <vt:lpstr>Слайд 9</vt:lpstr>
      <vt:lpstr>Слайд 10</vt:lpstr>
      <vt:lpstr>Учебно-дидактическое оснащение</vt:lpstr>
      <vt:lpstr>Слайд 12</vt:lpstr>
      <vt:lpstr>Слайд 13</vt:lpstr>
      <vt:lpstr>Слайд 14</vt:lpstr>
      <vt:lpstr>Слайд 15</vt:lpstr>
      <vt:lpstr>Проект по введению дошкольников в мир английского языка   «World of tales»                                       Выполнила: Толстоухова Т.А.                                                                                                                                             педагог дополнительного образования                                                                                                                                                       МБДОУ ЦРР д,с «Чуораанчык» с.Маралай </vt:lpstr>
      <vt:lpstr>Слайд 17</vt:lpstr>
      <vt:lpstr>Слайд 18</vt:lpstr>
      <vt:lpstr>Слайд 19</vt:lpstr>
      <vt:lpstr>Слайд 20</vt:lpstr>
      <vt:lpstr>Слайд 21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Смотр Конкурс логопедических кабинетов дошкольных образовательных учреждений Чурапчинского улуса</dc:title>
  <dc:creator>Илья Сивцев</dc:creator>
  <cp:lastModifiedBy>Марта Иннокентьевна</cp:lastModifiedBy>
  <cp:revision>44</cp:revision>
  <dcterms:created xsi:type="dcterms:W3CDTF">2018-01-17T06:06:36Z</dcterms:created>
  <dcterms:modified xsi:type="dcterms:W3CDTF">2018-03-22T13:52:25Z</dcterms:modified>
</cp:coreProperties>
</file>