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notesMasterIdLst>
    <p:notesMasterId r:id="rId62"/>
  </p:notesMasterIdLst>
  <p:sldIdLst>
    <p:sldId id="256" r:id="rId2"/>
    <p:sldId id="257" r:id="rId3"/>
    <p:sldId id="258" r:id="rId4"/>
    <p:sldId id="261" r:id="rId5"/>
    <p:sldId id="285" r:id="rId6"/>
    <p:sldId id="286" r:id="rId7"/>
    <p:sldId id="276" r:id="rId8"/>
    <p:sldId id="287" r:id="rId9"/>
    <p:sldId id="278" r:id="rId10"/>
    <p:sldId id="279" r:id="rId11"/>
    <p:sldId id="280" r:id="rId12"/>
    <p:sldId id="281" r:id="rId13"/>
    <p:sldId id="282" r:id="rId14"/>
    <p:sldId id="283" r:id="rId15"/>
    <p:sldId id="315" r:id="rId16"/>
    <p:sldId id="310" r:id="rId17"/>
    <p:sldId id="311" r:id="rId18"/>
    <p:sldId id="312" r:id="rId19"/>
    <p:sldId id="260" r:id="rId20"/>
    <p:sldId id="288" r:id="rId21"/>
    <p:sldId id="290" r:id="rId22"/>
    <p:sldId id="291" r:id="rId23"/>
    <p:sldId id="292" r:id="rId24"/>
    <p:sldId id="293" r:id="rId25"/>
    <p:sldId id="314" r:id="rId26"/>
    <p:sldId id="262" r:id="rId27"/>
    <p:sldId id="264" r:id="rId28"/>
    <p:sldId id="263" r:id="rId29"/>
    <p:sldId id="316" r:id="rId30"/>
    <p:sldId id="317" r:id="rId31"/>
    <p:sldId id="328" r:id="rId32"/>
    <p:sldId id="295" r:id="rId33"/>
    <p:sldId id="318" r:id="rId34"/>
    <p:sldId id="329" r:id="rId35"/>
    <p:sldId id="265" r:id="rId36"/>
    <p:sldId id="319" r:id="rId37"/>
    <p:sldId id="320" r:id="rId38"/>
    <p:sldId id="321" r:id="rId39"/>
    <p:sldId id="266" r:id="rId40"/>
    <p:sldId id="324" r:id="rId41"/>
    <p:sldId id="309" r:id="rId42"/>
    <p:sldId id="331" r:id="rId43"/>
    <p:sldId id="325" r:id="rId44"/>
    <p:sldId id="298" r:id="rId45"/>
    <p:sldId id="326" r:id="rId46"/>
    <p:sldId id="327" r:id="rId47"/>
    <p:sldId id="269" r:id="rId48"/>
    <p:sldId id="270" r:id="rId49"/>
    <p:sldId id="301" r:id="rId50"/>
    <p:sldId id="300" r:id="rId51"/>
    <p:sldId id="306" r:id="rId52"/>
    <p:sldId id="271" r:id="rId53"/>
    <p:sldId id="303" r:id="rId54"/>
    <p:sldId id="272" r:id="rId55"/>
    <p:sldId id="273" r:id="rId56"/>
    <p:sldId id="308" r:id="rId57"/>
    <p:sldId id="274" r:id="rId58"/>
    <p:sldId id="304" r:id="rId59"/>
    <p:sldId id="275" r:id="rId60"/>
    <p:sldId id="330" r:id="rId6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FF33"/>
    <a:srgbClr val="00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588" autoAdjust="0"/>
    <p:restoredTop sz="46140" autoAdjust="0"/>
  </p:normalViewPr>
  <p:slideViewPr>
    <p:cSldViewPr>
      <p:cViewPr>
        <p:scale>
          <a:sx n="60" d="100"/>
          <a:sy n="60" d="100"/>
        </p:scale>
        <p:origin x="-1326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968CE68-937D-437A-8E59-DCCFAC5CC904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B98CFC0D-CA4B-4D87-9DA0-D7F90264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39800" y="750888"/>
            <a:ext cx="5008563" cy="37576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CFC0D-CA4B-4D87-9DA0-D7F90264A104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19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0.jpeg"/><Relationship Id="rId7" Type="http://schemas.openxmlformats.org/officeDocument/2006/relationships/image" Target="../media/image94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jpeg"/><Relationship Id="rId9" Type="http://schemas.openxmlformats.org/officeDocument/2006/relationships/image" Target="../media/image9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8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13893610"/>
              </p:ext>
            </p:extLst>
          </p:nvPr>
        </p:nvGraphicFramePr>
        <p:xfrm>
          <a:off x="431032" y="260649"/>
          <a:ext cx="8533456" cy="86104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99020"/>
                <a:gridCol w="8034436"/>
              </a:tblGrid>
              <a:tr h="298404">
                <a:tc gridSpan="2">
                  <a:txBody>
                    <a:bodyPr/>
                    <a:lstStyle/>
                    <a:p>
                      <a:pPr algn="just"/>
                      <a:r>
                        <a:rPr lang="ru-RU" sz="1100" dirty="0" smtClean="0"/>
                        <a:t>Личные</a:t>
                      </a:r>
                      <a:r>
                        <a:rPr lang="ru-RU" sz="1100" baseline="0" dirty="0" smtClean="0"/>
                        <a:t> данные воспитателя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just"/>
                      <a:endParaRPr lang="ru-RU" sz="1100" dirty="0"/>
                    </a:p>
                  </a:txBody>
                  <a:tcPr/>
                </a:tc>
              </a:tr>
              <a:tr h="298404">
                <a:tc gridSpan="2"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Сведения об образовании (копии дипломов об образовании) 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just"/>
                      <a:endParaRPr lang="ru-RU" sz="1100" dirty="0"/>
                    </a:p>
                  </a:txBody>
                  <a:tcPr/>
                </a:tc>
              </a:tr>
              <a:tr h="298404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Представление собственного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инновационного педагогического опыта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772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Организация предметно-развивающей среды и методическое оснащение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группы (учебно-методический комплекс, технические средства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обучения,ИКТ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наглядно-дидактические пособия, раздаточный материал и т.д.)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Реализация образовательной программы и годового плана (показатели по годовому отчету об итогах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работы за 3 года в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табл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Позитивная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динамика результатов по образовательным областям и продуктивных видов деятельности воспитанников.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Реализация программы индивидуальной работы с воспитанниками. Индивидуальный образовательный маршрут воспитанника.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579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Позитивная динамика (количественная) участия воспитанников в конкурсах, олимпиадах, соревнованиях. Результативность (качественная) участия детей в конкурсах, олимпиадах, соревнованиях.</a:t>
                      </a:r>
                      <a:r>
                        <a:rPr lang="ru-RU" sz="11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1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579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Динамика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снижения заболеваемости детей (реальная посещаемость детей в группе ДОО, индекс здоровья, профилактическая работа педагога).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Мониторинг удовлетворенности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родителей (законных представителей качеством предоставляемых услуг педагога).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в научно-исследовательской, инновационной, проектной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(в т.ч. В реализации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социокультурных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проектов) деятельности.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Распространение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педопыта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Наличие публикаций, включая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интернет-публикации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Разработка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внедрение авторских программ, методических пособий, игр, цифровых образовательных ресурсов.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772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Выступления на научно-практических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конференциях, </a:t>
                      </a:r>
                      <a:r>
                        <a:rPr lang="ru-RU" sz="11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педчтениях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семинарах, секциях; проведение открытых НОД (непосредственно образовательной деятельности), СИД (совместной игровой деятельности, мастер-классов и др.)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</a:t>
                      </a:r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муниципальных, региональных и федеральных профессиональных конкурсах.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579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Общественная деятельность (работа в профкоме; экспертной комиссии; общественной организации; методических объединениях; выполнение функций наставника(результативность стажера-подопечного)и т.д.)</a:t>
                      </a:r>
                      <a:endParaRPr lang="ru-RU" sz="1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/>
                        <a:t>15.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/>
                        <a:t>Звания, награды, поощрения, благодарность, грант.</a:t>
                      </a:r>
                      <a:endParaRPr lang="ru-RU" sz="1100" dirty="0"/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/>
                        <a:t>16.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/>
                        <a:t>Повышение квалификации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39552" y="1124744"/>
            <a:ext cx="2475446" cy="3496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18338742"/>
              </p:ext>
            </p:extLst>
          </p:nvPr>
        </p:nvGraphicFramePr>
        <p:xfrm>
          <a:off x="3347864" y="1052737"/>
          <a:ext cx="5616624" cy="564608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9787"/>
                <a:gridCol w="2956837"/>
              </a:tblGrid>
              <a:tr h="5374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Ф.И.О.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Аммосова</a:t>
                      </a:r>
                      <a:r>
                        <a:rPr lang="ru-RU" sz="1600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Марта Иннокентьевна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28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Дата рождения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28.02.1966.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4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Место рождения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Чурапчинский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улус,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с.Маралайы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4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Место работы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МБДОУ ЦРР –</a:t>
                      </a:r>
                      <a:r>
                        <a:rPr lang="ru-RU" sz="140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/с «</a:t>
                      </a:r>
                      <a:r>
                        <a:rPr lang="ru-RU" sz="140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Чуораанчык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28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Должность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воспитатель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28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СГПА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33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Специальность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Организатор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методист дошкольного образования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33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Квалификация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Педагогики и психологии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дошкольного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28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Трудовой стаж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3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Педагогический стаж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3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Стаж работы в данном ОУ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3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Квалификационная категория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Высшая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3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Семейное положение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замужем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8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Место жительства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С.Маралайы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ул. Октябрьская, дом56, </a:t>
                      </a:r>
                      <a:r>
                        <a:rPr lang="ru-RU" sz="1400" baseline="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кв</a:t>
                      </a:r>
                      <a:r>
                        <a:rPr lang="ru-RU" sz="14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3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Контактные телефоны: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89142913871</a:t>
                      </a:r>
                      <a:endParaRPr lang="ru-RU" sz="1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Личные данные педагога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Сведения об образовании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 descr="C:\Users\Марта Иннокентьевна\Pictures\2018-03-24\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57364" y="74886"/>
            <a:ext cx="4056456" cy="5580113"/>
          </a:xfrm>
          <a:prstGeom prst="rect">
            <a:avLst/>
          </a:prstGeom>
          <a:noFill/>
        </p:spPr>
      </p:pic>
      <p:pic>
        <p:nvPicPr>
          <p:cNvPr id="13314" name="Picture 2" descr="C:\Users\Марта Иннокентьевна\Pictures\2018-03-24\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364088" y="1844826"/>
            <a:ext cx="3382592" cy="4653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1052736"/>
            <a:ext cx="79928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4988" algn="just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 Развитие диалогическую речь детей через детскую  </a:t>
            </a:r>
          </a:p>
          <a:p>
            <a:pPr indent="534988" algn="just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журналистику</a:t>
            </a:r>
          </a:p>
          <a:p>
            <a:pPr indent="534988"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Проблема развития диалогической речи остается одной из актуальных проблем теории и практики развития речи детей дошкольного возраста, так как речь возникает и развивается в процессе общения. Общение является необходимым условием формирования личности и её сознания.  Дошкольная речь – наиболее простая, естественная форма общения начинает развиваться у ребенка с проявлением первых слов и к семи годам должна быть практически сформирована. Именно в диалоге дети учатся самоорганизации, самодеятельности, самоконтролю.</a:t>
            </a:r>
          </a:p>
          <a:p>
            <a:pPr indent="534988"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данного опыта определяется уникальной ролью, которую играет развитие речи в становлении личности ребенка – дошкольника.</a:t>
            </a:r>
          </a:p>
          <a:p>
            <a:pPr indent="534988"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Теоретическим фундаментом исследований в области развития речи дошкольников являются представления о закономерностях речевого развития детей дошкольного возраста, выдвинутые в трудах Л.С.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Выготского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А.А. Леонтьева, Д.Б.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Эльконина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indent="534988"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дошкольном детстве ребенок овладевает, прежде всего, диалогической речью, которая имеет свои специфические особенности, проявляющиеся в использовании языковых средств, допустимых в разговорной речи. Такое специальное речевое воспитание подводит ребенка к овладению диалогической речью.</a:t>
            </a:r>
          </a:p>
          <a:p>
            <a:pPr indent="534988"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 реализацией намеченного проекта мы продумали цель и определили задачи.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3528" y="332656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332658"/>
            <a:ext cx="8229600" cy="706090"/>
          </a:xfrm>
        </p:spPr>
        <p:txBody>
          <a:bodyPr>
            <a:normAutofit fontScale="90000"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Представление собственного инновационного педагогического опыта.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Механизм реализации проекта: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539552" y="1052738"/>
            <a:ext cx="8229600" cy="4525963"/>
          </a:xfrm>
        </p:spPr>
        <p:txBody>
          <a:bodyPr/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Основным видом деятельности дошкольника является игра. Следовательно, игровое общение есть тот необходимый базис, в рамках которого происходит формирование и совершенствование речевой активности ребенка. Именно в игре дети учатся соблюдать последовательность в передаче событий, вести диалог. Развитие речи, словесно – логического мышления, памяти и фантазии позволяет воспитывать самостоятельно мыслящую, творческую личность.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850106"/>
          </a:xfrm>
        </p:spPr>
        <p:txBody>
          <a:bodyPr/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Методика обучению детей старшего дошкольного  возраста диалогу</a:t>
            </a:r>
            <a:endPara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При обучении детей старшего дошкольного возраста диалогическому взаимодействию необходимо: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Учитывать особенность диалогической речи, т.е.  учить строить диалог так, как он звучит в живом общении, не прибегая к развёрнутым высказываниям.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Соблюдать требования диалогического единства – сочетание двух или более взаимосвязанных реплик.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Познакомить со строением диалога.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Проводить поэтапное обучение диалогу. </a:t>
            </a:r>
          </a:p>
          <a:p>
            <a:pPr>
              <a:buFont typeface="Arial" charset="0"/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1"/>
            <a:ext cx="8243888" cy="113732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культурной, творческой, социально-активной личности.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84785"/>
            <a:ext cx="8229600" cy="43924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ru-RU" sz="2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связной диалогической речи;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коммуникативности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личного взаимодействия детей друг с другом;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 и активизация словарного запаса;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закрепление навыков ведения диалога;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творческому и социальному самовыражению дошкольников.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умения слушать собеседника и общаться в паре, в группе, в коллективе;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начальные представления о профессиональных журналистских качеств и навыков.</a:t>
            </a:r>
          </a:p>
          <a:p>
            <a:pPr eaLnBrk="1" hangingPunct="1"/>
            <a:endParaRPr lang="ru-RU" sz="2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1800" dirty="0" smtClean="0"/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09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251520" y="188642"/>
            <a:ext cx="889248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Первый этап. Вопросно-ответная форма речи. </a:t>
            </a: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Сначала необходимо развивать у детей умение отвечать на вопросы 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задавать их. Особое внимание уделять формированию умения слушать и слышать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собеседника, используя для этого различные игры .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Второй этап. Общение. </a:t>
            </a: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Здесь на первый план выходит общение детей друг с другом. Для этого создаются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различные коммуникативные ситуации, игры для развития невербального мышления</a:t>
            </a:r>
          </a:p>
          <a:p>
            <a:pPr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Взаимосвязь с другими видами деятельности</a:t>
            </a:r>
          </a:p>
          <a:p>
            <a:pPr lvl="1">
              <a:buNone/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  изобразительной деятельностью (занятия по изобразительной деятельности в изостудии создают у детей чувство сопричастности к прекрасному, интересному, волнующему, пробуждают эстетические чувства и создают условия для обмена этими переживаниями);</a:t>
            </a:r>
          </a:p>
          <a:p>
            <a:pPr lvl="1"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лепкой,  конструированием (ребенок комментирует свои действия, обращается к соседям с восклицаниями, возгласами, выражая широкую палитру чувств и находя отклик в виде аналогичных проявлений партнера); </a:t>
            </a:r>
          </a:p>
          <a:p>
            <a:pPr lvl="1"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Познание элементарных математических представлений (работа в парах);</a:t>
            </a:r>
          </a:p>
          <a:p>
            <a:pPr lvl="1"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музыкой (хороводные игры);</a:t>
            </a:r>
          </a:p>
          <a:p>
            <a:pPr lvl="1"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физкультурой (подвижные , спортивные игры и игры с правилами);</a:t>
            </a:r>
          </a:p>
          <a:p>
            <a:pPr lvl="1"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театрализацией.</a:t>
            </a:r>
          </a:p>
          <a:p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3568" y="0"/>
            <a:ext cx="7772400" cy="5361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НПК «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Чуораанчык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аа5ыылара»</a:t>
            </a:r>
          </a:p>
        </p:txBody>
      </p:sp>
      <p:pic>
        <p:nvPicPr>
          <p:cNvPr id="2050" name="Picture 2" descr="C:\Users\Марта Иннокентьевна\Desktop\Фотоальбом\11марта2018\IMG-20171027-WA0017.jpg"/>
          <p:cNvPicPr>
            <a:picLocks noChangeAspect="1" noChangeArrowheads="1"/>
          </p:cNvPicPr>
          <p:nvPr/>
        </p:nvPicPr>
        <p:blipFill>
          <a:blip r:embed="rId2" cstate="print"/>
          <a:srcRect l="3801" t="23750" r="15000" b="16401"/>
          <a:stretch>
            <a:fillRect/>
          </a:stretch>
        </p:blipFill>
        <p:spPr bwMode="auto">
          <a:xfrm>
            <a:off x="6228184" y="692697"/>
            <a:ext cx="2664296" cy="2618360"/>
          </a:xfrm>
          <a:prstGeom prst="rect">
            <a:avLst/>
          </a:prstGeom>
          <a:noFill/>
        </p:spPr>
      </p:pic>
      <p:pic>
        <p:nvPicPr>
          <p:cNvPr id="2051" name="Picture 3" descr="C:\Users\Марта Иннокентьевна\Desktop\Фотоальбом\11марта2018\IMG-20171027-WA0022.jpg"/>
          <p:cNvPicPr>
            <a:picLocks noChangeAspect="1" noChangeArrowheads="1"/>
          </p:cNvPicPr>
          <p:nvPr/>
        </p:nvPicPr>
        <p:blipFill>
          <a:blip r:embed="rId3" cstate="print"/>
          <a:srcRect l="9838" t="19550" r="34250" b="10101"/>
          <a:stretch>
            <a:fillRect/>
          </a:stretch>
        </p:blipFill>
        <p:spPr bwMode="auto">
          <a:xfrm>
            <a:off x="395537" y="692696"/>
            <a:ext cx="2747051" cy="2592288"/>
          </a:xfrm>
          <a:prstGeom prst="rect">
            <a:avLst/>
          </a:prstGeom>
          <a:noFill/>
        </p:spPr>
      </p:pic>
      <p:pic>
        <p:nvPicPr>
          <p:cNvPr id="2053" name="Picture 5" descr="C:\Users\Марта Иннокентьевна\Desktop\Фотоальбом\11марта2018\Sent\IMG-20180310-WA0047.jpg"/>
          <p:cNvPicPr>
            <a:picLocks noChangeAspect="1" noChangeArrowheads="1"/>
          </p:cNvPicPr>
          <p:nvPr/>
        </p:nvPicPr>
        <p:blipFill>
          <a:blip r:embed="rId4" cstate="print"/>
          <a:srcRect t="17718" r="23883" b="22149"/>
          <a:stretch>
            <a:fillRect/>
          </a:stretch>
        </p:blipFill>
        <p:spPr bwMode="auto">
          <a:xfrm>
            <a:off x="3635896" y="3717032"/>
            <a:ext cx="2088232" cy="2932860"/>
          </a:xfrm>
          <a:prstGeom prst="rect">
            <a:avLst/>
          </a:prstGeom>
          <a:noFill/>
        </p:spPr>
      </p:pic>
      <p:pic>
        <p:nvPicPr>
          <p:cNvPr id="2054" name="Picture 6" descr="C:\Users\Марта Иннокентьевна\Desktop\Фотоальбом\11марта2018\Sent\IMG-20180310-WA0049.jpg"/>
          <p:cNvPicPr>
            <a:picLocks noChangeAspect="1" noChangeArrowheads="1"/>
          </p:cNvPicPr>
          <p:nvPr/>
        </p:nvPicPr>
        <p:blipFill>
          <a:blip r:embed="rId5" cstate="print"/>
          <a:srcRect l="12500" t="8001" r="35825"/>
          <a:stretch>
            <a:fillRect/>
          </a:stretch>
        </p:blipFill>
        <p:spPr bwMode="auto">
          <a:xfrm>
            <a:off x="3275856" y="836399"/>
            <a:ext cx="2736304" cy="2740269"/>
          </a:xfrm>
          <a:prstGeom prst="rect">
            <a:avLst/>
          </a:prstGeom>
          <a:noFill/>
        </p:spPr>
      </p:pic>
      <p:pic>
        <p:nvPicPr>
          <p:cNvPr id="2052" name="Picture 4" descr="C:\Users\Марта Иннокентьевна\Desktop\Фотоальбом\11марта2018\IMG-20171027-WA0019.jpg"/>
          <p:cNvPicPr>
            <a:picLocks noChangeAspect="1" noChangeArrowheads="1"/>
          </p:cNvPicPr>
          <p:nvPr/>
        </p:nvPicPr>
        <p:blipFill>
          <a:blip r:embed="rId6" cstate="print"/>
          <a:srcRect l="16925" t="29000" r="27163" b="6951"/>
          <a:stretch>
            <a:fillRect/>
          </a:stretch>
        </p:blipFill>
        <p:spPr bwMode="auto">
          <a:xfrm>
            <a:off x="395536" y="3789042"/>
            <a:ext cx="2736304" cy="2350909"/>
          </a:xfrm>
          <a:prstGeom prst="rect">
            <a:avLst/>
          </a:prstGeom>
          <a:noFill/>
        </p:spPr>
      </p:pic>
      <p:pic>
        <p:nvPicPr>
          <p:cNvPr id="2055" name="Picture 7" descr="C:\Users\Марта Иннокентьевна\Desktop\Фотоальбом\11марта2018\Sent\IMG-20180310-WA0055.jpg"/>
          <p:cNvPicPr>
            <a:picLocks noChangeAspect="1" noChangeArrowheads="1"/>
          </p:cNvPicPr>
          <p:nvPr/>
        </p:nvPicPr>
        <p:blipFill>
          <a:blip r:embed="rId7" cstate="print"/>
          <a:srcRect l="18697" t="10101" r="38188" b="9051"/>
          <a:stretch>
            <a:fillRect/>
          </a:stretch>
        </p:blipFill>
        <p:spPr bwMode="auto">
          <a:xfrm>
            <a:off x="6307675" y="3717034"/>
            <a:ext cx="2512799" cy="2650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DVD_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836713"/>
            <a:ext cx="3789131" cy="284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9" y="260648"/>
            <a:ext cx="8243887" cy="73352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Инсценировка сказок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 descr="D:\S7300888.JPG"/>
          <p:cNvPicPr>
            <a:picLocks noChangeAspect="1" noChangeArrowheads="1"/>
          </p:cNvPicPr>
          <p:nvPr/>
        </p:nvPicPr>
        <p:blipFill>
          <a:blip r:embed="rId3" cstate="print"/>
          <a:srcRect r="1830" b="21951"/>
          <a:stretch>
            <a:fillRect/>
          </a:stretch>
        </p:blipFill>
        <p:spPr bwMode="auto">
          <a:xfrm>
            <a:off x="4644009" y="3977446"/>
            <a:ext cx="3971355" cy="236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Наталья Самуиловна\Documents\Фотографии\IMG_2209.JPG"/>
          <p:cNvPicPr>
            <a:picLocks noChangeAspect="1" noChangeArrowheads="1"/>
          </p:cNvPicPr>
          <p:nvPr/>
        </p:nvPicPr>
        <p:blipFill>
          <a:blip r:embed="rId4" cstate="print"/>
          <a:srcRect r="1754" b="15789"/>
          <a:stretch>
            <a:fillRect/>
          </a:stretch>
        </p:blipFill>
        <p:spPr bwMode="auto">
          <a:xfrm>
            <a:off x="4644008" y="836713"/>
            <a:ext cx="4000528" cy="2857520"/>
          </a:xfrm>
          <a:prstGeom prst="rect">
            <a:avLst/>
          </a:prstGeom>
          <a:noFill/>
        </p:spPr>
      </p:pic>
      <p:pic>
        <p:nvPicPr>
          <p:cNvPr id="6" name="Picture 2" descr="C:\Users\Наталья Самуиловна\Documents\Фотографии\IMG_22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3897052"/>
            <a:ext cx="3600400" cy="270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Викторины, развлечения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2" descr="C:\Users\U\Desktop\Новая папка (3)\Новая папка\IMG_05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3318520" cy="2488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C:\Users\U\Desktop\Новая папка (2)\P1010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764704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D:\PICT2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89040"/>
            <a:ext cx="3454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Марта Иннокентьевна\Desktop\Фотоальбом\14.02.17\Camera\20170110_1557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4" y="4293096"/>
            <a:ext cx="3675900" cy="2067694"/>
          </a:xfrm>
          <a:prstGeom prst="rect">
            <a:avLst/>
          </a:prstGeom>
          <a:noFill/>
        </p:spPr>
      </p:pic>
      <p:pic>
        <p:nvPicPr>
          <p:cNvPr id="14338" name="Picture 2" descr="C:\Users\Марта Иннокентьевна\Desktop\Фотоальбом\11марта2018\IMG-20171106-WA0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075661" y="2477070"/>
            <a:ext cx="2753713" cy="20652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Фольклорный кружок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Чоргуйааннар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1027" name="Picture 3" descr="C:\Users\Марта Иннокентьевна\Pictures\Олонх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3" y="4559301"/>
            <a:ext cx="4090987" cy="2298700"/>
          </a:xfrm>
          <a:prstGeom prst="rect">
            <a:avLst/>
          </a:prstGeom>
          <a:noFill/>
        </p:spPr>
      </p:pic>
      <p:pic>
        <p:nvPicPr>
          <p:cNvPr id="1028" name="Picture 4" descr="C:\Users\Марта Иннокентьевна\Desktop\Фотоальбом\Олонхо. Ыьыах\DSCN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57296"/>
            <a:ext cx="3672408" cy="2754306"/>
          </a:xfrm>
          <a:prstGeom prst="rect">
            <a:avLst/>
          </a:prstGeom>
          <a:noFill/>
        </p:spPr>
      </p:pic>
      <p:pic>
        <p:nvPicPr>
          <p:cNvPr id="6" name="Picture 6" descr="C:\Users\Марта Иннокентьевна\Desktop\Фотоальбом\14.02.17\Camera\20161130_0815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6" y="980728"/>
            <a:ext cx="3931929" cy="2211710"/>
          </a:xfrm>
          <a:prstGeom prst="rect">
            <a:avLst/>
          </a:prstGeom>
          <a:noFill/>
        </p:spPr>
      </p:pic>
      <p:pic>
        <p:nvPicPr>
          <p:cNvPr id="1026" name="Picture 2" descr="C:\Users\Марта Иннокентьевна\Pictures\н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7" y="2636913"/>
            <a:ext cx="3867771" cy="2319340"/>
          </a:xfrm>
          <a:prstGeom prst="rect">
            <a:avLst/>
          </a:prstGeom>
          <a:noFill/>
        </p:spPr>
      </p:pic>
      <p:pic>
        <p:nvPicPr>
          <p:cNvPr id="7" name="Picture 8" descr="C:\Users\Марта Иннокентьевна\Desktop\Фотоальбом\14.02.17\Camera\20161130_0833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72128"/>
            <a:ext cx="3600400" cy="2025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5" y="103188"/>
            <a:ext cx="8243887" cy="66151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Студия детской журналистики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Чуораанчык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ТВ»</a:t>
            </a:r>
          </a:p>
        </p:txBody>
      </p:sp>
      <p:pic>
        <p:nvPicPr>
          <p:cNvPr id="15365" name="Picture 4" descr="Уус-уран аа5ыы 0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37" b="19186"/>
          <a:stretch>
            <a:fillRect/>
          </a:stretch>
        </p:blipFill>
        <p:spPr>
          <a:xfrm>
            <a:off x="5364090" y="4437112"/>
            <a:ext cx="3511551" cy="2133600"/>
          </a:xfrm>
          <a:noFill/>
        </p:spPr>
      </p:pic>
      <p:pic>
        <p:nvPicPr>
          <p:cNvPr id="15366" name="Picture 9" descr="S73007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2" y="2780928"/>
            <a:ext cx="3420145" cy="256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9485"/>
          <a:stretch>
            <a:fillRect/>
          </a:stretch>
        </p:blipFill>
        <p:spPr bwMode="auto">
          <a:xfrm>
            <a:off x="395536" y="908721"/>
            <a:ext cx="37079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4581128"/>
            <a:ext cx="3696411" cy="2079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908720"/>
            <a:ext cx="4068960" cy="228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5" y="103188"/>
            <a:ext cx="8243887" cy="963612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334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2009г.-  2 республиканский фестиваль детских и подростковых радиопрограмм «Туллукчаан-2009», в номинации «Передача для детей», лауреат 2 степени: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Пермякова Валерия-дипломант;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Аммосов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Ларик-дипломант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2010г.-  3 республиканский фестиваль детских и подростковых радиопрограмм «Туллукчаан-2010», в номинации «Передача для детей», лауреат 1 степени;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2010г.-  Улусный заочный конкурс по видеофильмам «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Сулусчаанна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мааскалар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 лауреат 1 степени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Сивцева Ангелина – обладатель номинации «За яркость таланта»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2011г.-   Улусный заочный конкурс по видеофильмам «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Сулусчаанна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мааскалар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 лауреат 1 степени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Катаков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Айгылаан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обладатель номинации «Лучшая детская роль»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2012г. -  5 республиканский фестиваль детских и подростковых радиопрограмм «Туллукчаан-2012», в номинации «Единение », лауреат 1 степени;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2014г. -  Зональный смотр   республиканского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телевизинного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конкурса «Полярная звезда, Пермякова Валерия, 12 лет, Лауреат 1 степени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691680" y="2708920"/>
            <a:ext cx="6686549" cy="14688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body" idx="1"/>
          </p:nvPr>
        </p:nvSpPr>
        <p:spPr>
          <a:xfrm>
            <a:off x="611560" y="3212978"/>
            <a:ext cx="7772400" cy="1500187"/>
          </a:xfrm>
        </p:spPr>
        <p:txBody>
          <a:bodyPr>
            <a:noAutofit/>
          </a:bodyPr>
          <a:lstStyle/>
          <a:p>
            <a:pPr marL="45720"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трилингвальной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среды развития дошкольников (якутский, русский, английский языки), погружение их в межкультурное пространство в целях развития общих способностей.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7" y="4797154"/>
            <a:ext cx="6040199" cy="1755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90271" y="2113535"/>
            <a:ext cx="523297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u="sng" cap="all" spc="0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sz="2400" b="1" u="sng" cap="all" spc="0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идея инновации</a:t>
            </a:r>
            <a:r>
              <a:rPr lang="ru-RU" sz="2400" b="1" u="sng" cap="all" spc="0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cap="all" spc="0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8" y="980730"/>
            <a:ext cx="54913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err="1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Полилингвальное</a:t>
            </a:r>
            <a:r>
              <a:rPr lang="ru-RU" sz="2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образование в ДОУ</a:t>
            </a:r>
            <a:endParaRPr lang="en-US" sz="2400" b="1" cap="none" spc="0" dirty="0" smtClean="0">
              <a:ln w="11430"/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программе Галины Доли </a:t>
            </a:r>
          </a:p>
          <a:p>
            <a:pPr algn="ctr"/>
            <a:r>
              <a:rPr lang="ru-RU" sz="2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en-US" sz="2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Key to learning</a:t>
            </a:r>
            <a:r>
              <a:rPr lang="ru-RU" sz="2400" b="1" cap="none" spc="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2400" b="1" cap="none" spc="0" dirty="0">
              <a:ln w="11430"/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39552" y="0"/>
            <a:ext cx="8229600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редметно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– развивающая среда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группы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504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287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5801" y="228600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219197" y="4191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9" name="Picture 5" descr="C:\Users\Марта Иннокентьевна\Desktop\Фотоальбом\Олонхо. Ыьыах\DSCN0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574" y="3946640"/>
            <a:ext cx="3590676" cy="2693007"/>
          </a:xfrm>
          <a:prstGeom prst="rect">
            <a:avLst/>
          </a:prstGeom>
          <a:noFill/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565"/>
          <a:stretch/>
        </p:blipFill>
        <p:spPr>
          <a:xfrm rot="5400000">
            <a:off x="5492348" y="636448"/>
            <a:ext cx="3559909" cy="2952328"/>
          </a:xfrm>
          <a:prstGeom prst="rect">
            <a:avLst/>
          </a:prstGeom>
        </p:spPr>
      </p:pic>
      <p:pic>
        <p:nvPicPr>
          <p:cNvPr id="1027" name="Picture 3" descr="C:\Users\Марта Иннокентьевна\Desktop\Фотоальбом\Фото ср гр 2016\DSC_03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268762"/>
            <a:ext cx="4142016" cy="2753933"/>
          </a:xfrm>
          <a:prstGeom prst="rect">
            <a:avLst/>
          </a:prstGeom>
          <a:noFill/>
        </p:spPr>
      </p:pic>
      <p:pic>
        <p:nvPicPr>
          <p:cNvPr id="1026" name="Picture 2" descr="C:\Users\Марта Иннокентьевна\Desktop\Фотоальбом\Олонх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492898"/>
            <a:ext cx="3921920" cy="2452480"/>
          </a:xfrm>
          <a:prstGeom prst="rect">
            <a:avLst/>
          </a:prstGeom>
          <a:noFill/>
        </p:spPr>
      </p:pic>
      <p:pic>
        <p:nvPicPr>
          <p:cNvPr id="16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08306" y="4191372"/>
            <a:ext cx="4057735" cy="242663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043611" y="620688"/>
            <a:ext cx="2845191" cy="74749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Якутская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28600" y="1"/>
            <a:ext cx="8915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Создание </a:t>
            </a:r>
            <a:r>
              <a:rPr kumimoji="0" lang="ru-RU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трилингвальной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среды </a:t>
            </a:r>
            <a:endParaRPr kumimoji="0" lang="ru-RU" sz="40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287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5801" y="228600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219197" y="4191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8" name="Picture 4" descr="C:\Users\Марта Иннокентьевна\Desktop\Фотоальбом\Фото Русь\1439344041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"/>
            <a:ext cx="5282952" cy="335907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37" t="30908" r="25439" b="2294"/>
          <a:stretch>
            <a:fillRect/>
          </a:stretch>
        </p:blipFill>
        <p:spPr>
          <a:xfrm>
            <a:off x="755576" y="3861050"/>
            <a:ext cx="3888432" cy="28222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30" y="2636914"/>
            <a:ext cx="3644305" cy="2733229"/>
          </a:xfrm>
          <a:prstGeom prst="rect">
            <a:avLst/>
          </a:prstGeom>
        </p:spPr>
      </p:pic>
      <p:pic>
        <p:nvPicPr>
          <p:cNvPr id="2050" name="Picture 2" descr="C:\Users\Марта Иннокентьевна\Desktop\Фотоальбом\Фото Русь\Matryesh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08356" y="4832656"/>
            <a:ext cx="3035645" cy="202534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955413" y="0"/>
            <a:ext cx="2845191" cy="74749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Русская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C:\Users\Марта Иннокентьевна\Desktop\Фотоальбом\Новая папка (2)\20180323_142431.jpg"/>
          <p:cNvPicPr>
            <a:picLocks noChangeAspect="1" noChangeArrowheads="1"/>
          </p:cNvPicPr>
          <p:nvPr/>
        </p:nvPicPr>
        <p:blipFill>
          <a:blip r:embed="rId6" cstate="print"/>
          <a:srcRect l="13423" r="22444"/>
          <a:stretch>
            <a:fillRect/>
          </a:stretch>
        </p:blipFill>
        <p:spPr bwMode="auto">
          <a:xfrm>
            <a:off x="5652120" y="260649"/>
            <a:ext cx="3240360" cy="28420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V="1">
            <a:off x="-636079" y="3248067"/>
            <a:ext cx="4641550" cy="2578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724151" y="3428980"/>
            <a:ext cx="3950055" cy="2221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46181">
            <a:off x="2924157" y="600239"/>
            <a:ext cx="3191315" cy="3472943"/>
          </a:xfrm>
          <a:prstGeom prst="rect">
            <a:avLst/>
          </a:prstGeom>
        </p:spPr>
      </p:pic>
      <p:sp>
        <p:nvSpPr>
          <p:cNvPr id="8" name="Заголовок 10"/>
          <p:cNvSpPr txBox="1">
            <a:spLocks/>
          </p:cNvSpPr>
          <p:nvPr/>
        </p:nvSpPr>
        <p:spPr>
          <a:xfrm>
            <a:off x="2915819" y="0"/>
            <a:ext cx="2845191" cy="7474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Английская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96" r="633" b="21534"/>
          <a:stretch/>
        </p:blipFill>
        <p:spPr>
          <a:xfrm>
            <a:off x="395536" y="332658"/>
            <a:ext cx="2448272" cy="1995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188641"/>
            <a:ext cx="244827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3717034"/>
            <a:ext cx="2808312" cy="2808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97237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0872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 descr="C:\Users\Марта Иннокентьевна\Desktop\Фотоальбом\Новая папка (2)\20180320_081958.jpg"/>
          <p:cNvPicPr>
            <a:picLocks noChangeAspect="1" noChangeArrowheads="1"/>
          </p:cNvPicPr>
          <p:nvPr/>
        </p:nvPicPr>
        <p:blipFill>
          <a:blip r:embed="rId2" cstate="print"/>
          <a:srcRect t="16400" b="12201"/>
          <a:stretch>
            <a:fillRect/>
          </a:stretch>
        </p:blipFill>
        <p:spPr bwMode="auto">
          <a:xfrm>
            <a:off x="755579" y="3645024"/>
            <a:ext cx="2164623" cy="2747590"/>
          </a:xfrm>
          <a:prstGeom prst="rect">
            <a:avLst/>
          </a:prstGeom>
          <a:noFill/>
        </p:spPr>
      </p:pic>
      <p:pic>
        <p:nvPicPr>
          <p:cNvPr id="3079" name="Picture 7" descr="C:\Users\Марта Иннокентьевна\Desktop\Фотоальбом\Новая папка (2)\20180320_082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4221088"/>
            <a:ext cx="3803915" cy="2139702"/>
          </a:xfrm>
          <a:prstGeom prst="rect">
            <a:avLst/>
          </a:prstGeom>
          <a:noFill/>
        </p:spPr>
      </p:pic>
      <p:pic>
        <p:nvPicPr>
          <p:cNvPr id="3080" name="Picture 8" descr="C:\Users\Марта Иннокентьевна\Desktop\Фотоальбом\Новая папка (2)\20180320_0853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5" y="980730"/>
            <a:ext cx="4059943" cy="228371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868144" y="6309320"/>
            <a:ext cx="1977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Давай, лечиться!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6" y="6488668"/>
            <a:ext cx="1952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«Хочу все знать»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9672" y="3284984"/>
            <a:ext cx="1636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Я-как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мама»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C:\Users\Марта Иннокентьевна\Desktop\Фотоальбом\Новая папка (2)\20180320_093809.jpg"/>
          <p:cNvPicPr>
            <a:picLocks noChangeAspect="1" noChangeArrowheads="1"/>
          </p:cNvPicPr>
          <p:nvPr/>
        </p:nvPicPr>
        <p:blipFill>
          <a:blip r:embed="rId5" cstate="print"/>
          <a:srcRect t="30050" b="16401"/>
          <a:stretch>
            <a:fillRect/>
          </a:stretch>
        </p:blipFill>
        <p:spPr bwMode="auto">
          <a:xfrm>
            <a:off x="5508104" y="980728"/>
            <a:ext cx="2792909" cy="265881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24130" y="3717032"/>
            <a:ext cx="2295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«Покупаем билеты»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Марта Иннокентьевна\Desktop\Фотоальбом\Новая папка (2)\20180320_085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4" y="1268760"/>
            <a:ext cx="4224468" cy="237626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652122" y="332656"/>
            <a:ext cx="2481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«Книга лучший друг»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632" y="692696"/>
            <a:ext cx="1850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«Зеленый цвет»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C:\Users\Марта Иннокентьевна\Desktop\Фотоальбом\14.02.17\Camera\20170217_1644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149080"/>
            <a:ext cx="4187957" cy="2355726"/>
          </a:xfrm>
          <a:prstGeom prst="rect">
            <a:avLst/>
          </a:prstGeom>
          <a:noFill/>
        </p:spPr>
      </p:pic>
      <p:pic>
        <p:nvPicPr>
          <p:cNvPr id="13" name="Picture 2" descr="C:\Users\Марта Иннокентьевна\Desktop\Фотоальбом\14.02.17\Camera\20170212_112808.jpg"/>
          <p:cNvPicPr>
            <a:picLocks noChangeAspect="1" noChangeArrowheads="1"/>
          </p:cNvPicPr>
          <p:nvPr/>
        </p:nvPicPr>
        <p:blipFill>
          <a:blip r:embed="rId4" cstate="print"/>
          <a:srcRect t="16800"/>
          <a:stretch>
            <a:fillRect/>
          </a:stretch>
        </p:blipFill>
        <p:spPr bwMode="auto">
          <a:xfrm>
            <a:off x="5652120" y="764704"/>
            <a:ext cx="2232248" cy="3301752"/>
          </a:xfrm>
          <a:prstGeom prst="rect">
            <a:avLst/>
          </a:prstGeom>
          <a:noFill/>
        </p:spPr>
      </p:pic>
      <p:pic>
        <p:nvPicPr>
          <p:cNvPr id="5124" name="Picture 4" descr="C:\Users\Марта Иннокентьевна\Desktop\Фотоальбом\Новая папка (2)\20180320_0928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5" y="4293096"/>
            <a:ext cx="3771911" cy="2121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Марта Иннокентьевна\Desktop\Фотоальбом\14.02.17\Camera\20170212_113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9" y="1052736"/>
            <a:ext cx="4571999" cy="2571750"/>
          </a:xfrm>
          <a:prstGeom prst="rect">
            <a:avLst/>
          </a:prstGeom>
          <a:noFill/>
        </p:spPr>
      </p:pic>
      <p:pic>
        <p:nvPicPr>
          <p:cNvPr id="8" name="Picture 4" descr="C:\Users\Марта Иннокентьевна\Desktop\Фотоальбом\Новая папка (2)\20180323_142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2"/>
            <a:ext cx="4392488" cy="2470775"/>
          </a:xfrm>
          <a:prstGeom prst="rect">
            <a:avLst/>
          </a:prstGeom>
          <a:noFill/>
        </p:spPr>
      </p:pic>
      <p:pic>
        <p:nvPicPr>
          <p:cNvPr id="9" name="Picture 3" descr="C:\Users\Марта Иннокентьевна\Desktop\Фотоальбом\Новая папка (2)\20180323_1427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852938"/>
            <a:ext cx="4427984" cy="24907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332658"/>
            <a:ext cx="8424936" cy="822469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pPr lvl="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  детских мультфильмов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«Любимые мультфильмы детства»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«Маша и медведь»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Лунтик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Смешарики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Фиксики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«Золушка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«Ну погоди»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«Король лев»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«Три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просенка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Морозко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Таал-таал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эмээхсин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 «Холодное сердце»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Сахалыы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мультиктар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14.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Буочукаан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 «Белоснежка»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16. «Книга джунглей»</a:t>
            </a: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Перечень наглядных, демонстративных пособий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Посуда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Бытовая техника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Аудио техника, видео техника, орг. Техника, и средства связи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Органы чувств человека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Тело человека (части тела)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Домашние и дикие птицы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Перелетные зимующие птицы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Домашние и дикие животные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Животные и их детеныши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 Грибы, ягоды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 Одежда, обувь, головные уборы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 Насекомые, земноводные, рыбы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13. Цветы, деревья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14. Овощи и фрукты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 Природные явления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16. Профессии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17. Транспорт, водный транспорт</a:t>
            </a: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0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Наглядно-дидактические пособия, раздаточный материал и т.д.).</a:t>
            </a:r>
            <a:endParaRPr lang="ru-RU"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51520" y="894098"/>
            <a:ext cx="8892480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Список аудиозаписей, игр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«Ого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ырыалара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«Кыра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саастаах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оголорго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Мэник-тэник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ого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саас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Чэ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ыллыахха,оонньуохха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Ойор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тэбэр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ого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саас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Кордоох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ырыалар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Кырачаан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оголорго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«Сана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дьылынан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 «Куну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кытта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оонньуубун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Айылга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тыаЬа-ууЬа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11. «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Чыычаахтар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саналара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12. «Сана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дьылбыт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тиийэн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кэллэ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13. «Занимательная логика» раннее развитие детей по системе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Монтессори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14. «Формы и цвета» раннее развитие детей по системе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Монтессори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15. «Школа рисования»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16. «Веселый этикет»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548682"/>
            <a:ext cx="25355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Технические средства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обучения, ИКТ.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427986" y="1412777"/>
            <a:ext cx="457849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Ноутбук «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Samsung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Проектор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Интерактивная доска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Smart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Музыкальный центр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Телевизор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LG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Принтер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Samsung M2020Series (USB004)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Фотоаппарат</a:t>
            </a:r>
          </a:p>
          <a:p>
            <a:pPr marL="342900" indent="-342900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-310486"/>
            <a:ext cx="91440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Комплексная программа: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Примерная образовательная общеобразовательная программа дошкольного образования «От рождения до школы»/ Под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редак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И.В.Вераксы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Т.С.Комаровой, М.А.Васильевой – М.: «Мозаика синтез», 2014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Тосхол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базовая программа дошкольного образования РС(Я)/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ред. М.Н.Харитонова, 2009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Дополнительные программы: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Основная образовательная программа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дшкольного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образования «От рождения до школы» »/ Под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редак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И.В.Вераксы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Т.С.Комаровой, М.А.Васильевой – М. :«Мозаика синтез», 2014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Программы и методические рекомендации: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Физическое воспитание в детском саду/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Э.Я.Степаненкова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2008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Игровая деятельность в детском саду/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Н.ФГубанова-М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.: «Мозаика синтез»,2008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Приобщение детей к художественной литературе/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В.В.Гербова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2010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Культурно-досуговая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деятельность в детском саду/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М.Б.Зацепин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2009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Изобразительная деятельность в детском саду/Т.С.Комарова – М.: «Мозаика синтез», 2010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Нравственное воспитание в детском саду/ И.И.Петрова,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Т.Д.Стульник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2008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элементарных математических представлений в детском саду/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Н.А.Арапова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Пискарева – М.: «Мозаика синтез» 2009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Ребенок и окружающий мир/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О.В.Дыбина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2011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Экологическое воспитание в детском саду/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О.А.Соломенникова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2009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Конструирование и ручной труд в детском саду/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Л.В.Купякова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М.: «Мозаика синтез», 2010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Национальные программы методических пособии: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Огону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чуолкайдык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санарарга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уорэтии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уонна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грамотага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уорэнэргэ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бэлэмнээЬин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/И.И.Каратаев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Бичик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»-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Дьоккуускай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1993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Тулалыыр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эйгэни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билиЬиннэрии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уонна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ого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тылын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сайыннарыы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/М.И.Савина, 1992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Попова М.П. «Программа обучения детей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саха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русскому языку национальных детских садах»/ Якутск, 2006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0315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Гоголева С.Д., Егорова Е.И. «Обучение связной речи в якутских детских садах»/Якутск, 1996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Литература,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методический комплекс,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647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Реализация образовательной программы и годового плана (показатели по годовому отчёту об итогах  работы за 3 года в табл.). 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692698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2016-2017 учебном году педагогический коллектив добился определенных успехов в развитии дошкольников. Результаты освоения воспитанниками ООП ДО за период 2016-2017 учебного года в сравнении с 2015-2016 учебным годом улучшены, наблюдается положительная динамика - высокий уровень увеличился на 1,4%, низкий уровень уменьшился на 1,1%. Данные показатели- результат целенаправленной и систематической работы педагогического коллектива по повышению качества дошкольного образования, который объединил всех участников образовательного процесса: педагоги- дошкольники - родители.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5" y="2924944"/>
          <a:ext cx="8568954" cy="4013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589"/>
                <a:gridCol w="2905992"/>
                <a:gridCol w="1713791"/>
                <a:gridCol w="1713791"/>
                <a:gridCol w="1713791"/>
              </a:tblGrid>
              <a:tr h="83347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п\п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Образовательные области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Результаты исследования 2014 -2015 гг.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Результаты исследования 2015 -2016гг.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Результаты исследования 2016 -2017гг. </a:t>
                      </a:r>
                    </a:p>
                  </a:txBody>
                  <a:tcPr/>
                </a:tc>
              </a:tr>
              <a:tr h="529197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Познавательное развитие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74%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71,6%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73 %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9197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Речевое развитие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69%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70 %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9197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Физическое развитие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79%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80 %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599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Социально- коммуникативное  развитие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83%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71,5 %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73 %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599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Художественно – эстетическое развитие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87%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80 %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82 %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Позитивная динамика результатов по образовательным областям и продуктивных видов деятельности воспитанников.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87628" y="2492898"/>
          <a:ext cx="6096001" cy="1247585"/>
        </p:xfrm>
        <a:graphic>
          <a:graphicData uri="http://schemas.openxmlformats.org/drawingml/2006/table">
            <a:tbl>
              <a:tblPr/>
              <a:tblGrid>
                <a:gridCol w="2101807"/>
                <a:gridCol w="846455"/>
                <a:gridCol w="763389"/>
                <a:gridCol w="867515"/>
                <a:gridCol w="1516835"/>
              </a:tblGrid>
              <a:tr h="831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Уровень овладения по образовательным областям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Младшая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Средняя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Старшая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Подготовительная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Итоговый результат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88%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89%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92%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94%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87628" y="4509122"/>
          <a:ext cx="6096001" cy="1247585"/>
        </p:xfrm>
        <a:graphic>
          <a:graphicData uri="http://schemas.openxmlformats.org/drawingml/2006/table">
            <a:tbl>
              <a:tblPr/>
              <a:tblGrid>
                <a:gridCol w="2101807"/>
                <a:gridCol w="846455"/>
                <a:gridCol w="763389"/>
                <a:gridCol w="867515"/>
                <a:gridCol w="1516835"/>
              </a:tblGrid>
              <a:tr h="831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Уровень овладения по образовательным областям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Младшая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Средняя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Старшая группа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Подготовительная группа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Итоговый результат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90%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90%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93%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95%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23528" y="794801"/>
            <a:ext cx="882047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Анализ освоения образовательной программы по ФГОС ведется по двум направлениям: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мониторинг образовательного процесса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-мониторинг детского развития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Мониторинг образовательного процесса осуществляется через отслеживание результатов областей образовательной программ, а мониторинг детского развития проводится на основании развития интегративных качеств ребенка.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Мониторинг образовательной процесса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Итоговый результат суммирован по уровням овладения образовательных областей здоровья, физической культуры, социализация, труд, безопасность, познание, коммуникация, чтение художественной литературы, художественное творчество, музыка.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Мониторинг детского развития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Итоговый результат суммирован по уровням развития интегративных качеств: физическое развитие, любознательность и активность; эмоциональность и отзывчивость; овладение средствами общения и способами взаимодействия со взрослыми; способность управлять своим поведением и планировать действия, способность решать интеллектуальные и личностные задачи, представление о себе, семье, обществе, государстве, мире и природе, овладение предпосылками учебной деятельности.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Реализация программы индивидуальной работы с воспитанниками. Наличие и реализация  индивидуального образовательного маршрута воспитанника.</a:t>
            </a: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196753"/>
            <a:ext cx="856895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08038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 детский сад является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пилотной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площадкой  проекта:  «Создание эффективной системы  выявления задатков и развития способностей детей ДОО  и школы» </a:t>
            </a:r>
          </a:p>
          <a:p>
            <a:pPr indent="808038" algn="just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МО РС(Я). (Приказ МО РС (Я) от 25 мая 2015 г. №01-16-20-77); Индивидуальная работа с воспитанниками использованием карты диагностики и развития способностей ребенка,  целью, которого является  выявления задатков и развития способностей ребенка.</a:t>
            </a:r>
          </a:p>
          <a:p>
            <a:pPr indent="808038" algn="just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Выявление одаренных детей – продолжительный процесс, связанный с анализом развития каждого конкретного ребенка. Поэтому, вместо одномоментного тестирования на одаренность,  применять комплексную систему непрерывного мониторинга, выявления задатков и поэтапного развития способностей детей в процессе их ежедневного воспитания в детском саду или по специальным индивидуальным программам совместно с педагогами дополнительного образования.</a:t>
            </a:r>
          </a:p>
          <a:p>
            <a:pPr indent="808038"/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5" name="Picture 1" descr="C:\Users\Марта Иннокентьевна\Pictures\2018-03-25\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1" y="3573016"/>
            <a:ext cx="2198537" cy="3024336"/>
          </a:xfrm>
          <a:prstGeom prst="rect">
            <a:avLst/>
          </a:prstGeom>
          <a:noFill/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 l="3977" r="14205"/>
          <a:stretch>
            <a:fillRect/>
          </a:stretch>
        </p:blipFill>
        <p:spPr bwMode="auto">
          <a:xfrm rot="4837492">
            <a:off x="3763103" y="4031865"/>
            <a:ext cx="293269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 l="6751" t="2210" r="16368"/>
          <a:stretch>
            <a:fillRect/>
          </a:stretch>
        </p:blipFill>
        <p:spPr bwMode="auto">
          <a:xfrm rot="5811643">
            <a:off x="6046306" y="3970257"/>
            <a:ext cx="2983471" cy="213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Позитивная динамика (количественная) участия воспитанников в конкурсах, олимпиадах, соревнованиях.  Результативность (качественная) участия детей в конкурсах, олимпиадах, соревнованиях.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1268760"/>
          <a:ext cx="9036496" cy="87668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20080"/>
                <a:gridCol w="2016224"/>
                <a:gridCol w="2808312"/>
                <a:gridCol w="3491880"/>
              </a:tblGrid>
              <a:tr h="24917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Республиканский фестиваль детских и юношеских радиопередач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Данилова Кристина, 6 л.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Лауреат 1 степени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16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Республиканский фестиваль детских и юношеских радиопередач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Воспитанники подготовительной группы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1 место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16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5-й улусный конкурс студий мод, среди детей дошкольного возраста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Девочки подготовительной группы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Дипломант </a:t>
                      </a:r>
                    </a:p>
                    <a:p>
                      <a:pPr algn="l"/>
                      <a:endParaRPr lang="ru-RU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51710">
                <a:tc>
                  <a:txBody>
                    <a:bodyPr/>
                    <a:lstStyle/>
                    <a:p>
                      <a:pPr algn="ctr"/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</a:p>
                    <a:p>
                      <a:pPr algn="ctr"/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Улусный конкурс «Тыл </a:t>
                      </a:r>
                      <a:r>
                        <a:rPr lang="ru-RU" sz="16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хоьуун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среди мальчиков старшего дошкольного возраста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Оконешников Стас, Дьячковский Сандал, 6 лет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Гран-при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2" name="Picture 2" descr="C:\Users\Марта Иннокентьевна\Pictures\2015-11-25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789040"/>
            <a:ext cx="1214515" cy="1944216"/>
          </a:xfrm>
          <a:prstGeom prst="rect">
            <a:avLst/>
          </a:prstGeom>
          <a:noFill/>
        </p:spPr>
      </p:pic>
      <p:pic>
        <p:nvPicPr>
          <p:cNvPr id="15364" name="Picture 4" descr="C:\Users\Марта Иннокентьевна\Pictures\2015-11-25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30730" y="1484784"/>
            <a:ext cx="1413271" cy="1944216"/>
          </a:xfrm>
          <a:prstGeom prst="rect">
            <a:avLst/>
          </a:prstGeom>
          <a:noFill/>
        </p:spPr>
      </p:pic>
      <p:pic>
        <p:nvPicPr>
          <p:cNvPr id="15365" name="Picture 5" descr="C:\Users\Марта Иннокентьевна\Pictures\2018-03-25\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8680" y="7461449"/>
            <a:ext cx="1615320" cy="2222055"/>
          </a:xfrm>
          <a:prstGeom prst="rect">
            <a:avLst/>
          </a:prstGeom>
          <a:noFill/>
        </p:spPr>
      </p:pic>
      <p:pic>
        <p:nvPicPr>
          <p:cNvPr id="15366" name="Picture 6" descr="C:\Users\Марта Иннокентьевна\Pictures\2018-03-25\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6189" y="5733256"/>
            <a:ext cx="2157811" cy="14861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1521" y="260649"/>
          <a:ext cx="8712968" cy="92468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36104"/>
                <a:gridCol w="2160240"/>
                <a:gridCol w="2249761"/>
                <a:gridCol w="3366863"/>
              </a:tblGrid>
              <a:tr h="22517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27-30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марта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2014</a:t>
                      </a:r>
                    </a:p>
                    <a:p>
                      <a:pPr algn="ctr"/>
                      <a:endParaRPr lang="ru-RU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Зональный смотр   республиканского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телевизинного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конкурса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«Полярная звезда»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Оконешникова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Амилия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5 л.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Дипломант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степени 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517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27-30</a:t>
                      </a:r>
                      <a:r>
                        <a:rPr lang="ru-RU" sz="16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марта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2014</a:t>
                      </a:r>
                    </a:p>
                    <a:p>
                      <a:pPr algn="ctr"/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Зональный смотр   республиканского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телевизинного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конкурса</a:t>
                      </a:r>
                      <a:r>
                        <a:rPr lang="ru-RU" sz="16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«Полярная звезда»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Пермякова Валерия, 12 л.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Лауреат </a:t>
                      </a:r>
                    </a:p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степени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177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«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Сахам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сиригэр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дьыл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кэмнэрэ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посвященный в памяти художника-живописца А.П.Собакина,</a:t>
                      </a:r>
                      <a:endParaRPr lang="ru-RU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Дьячковский Сандал, 6 л.,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Гран при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16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Улусный конкурс прикладного творчества "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Олонхо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дойдутун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о5отобун»</a:t>
                      </a:r>
                      <a:endParaRPr lang="ru-RU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коллективное исполнение.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Гран при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82" name="Picture 2" descr="C:\Users\Марта Иннокентьевна\Pictures\2018-03-25\002.jpg"/>
          <p:cNvPicPr>
            <a:picLocks noChangeAspect="1" noChangeArrowheads="1"/>
          </p:cNvPicPr>
          <p:nvPr/>
        </p:nvPicPr>
        <p:blipFill>
          <a:blip r:embed="rId2" cstate="print"/>
          <a:srcRect b="48815"/>
          <a:stretch>
            <a:fillRect/>
          </a:stretch>
        </p:blipFill>
        <p:spPr bwMode="auto">
          <a:xfrm>
            <a:off x="7002533" y="1844824"/>
            <a:ext cx="2141467" cy="1507824"/>
          </a:xfrm>
          <a:prstGeom prst="rect">
            <a:avLst/>
          </a:prstGeom>
          <a:noFill/>
        </p:spPr>
      </p:pic>
      <p:pic>
        <p:nvPicPr>
          <p:cNvPr id="20483" name="Picture 3" descr="C:\Users\Марта Иннокентьевна\Pictures\2018-03-25\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4104" y="260648"/>
            <a:ext cx="2019896" cy="1382664"/>
          </a:xfrm>
          <a:prstGeom prst="rect">
            <a:avLst/>
          </a:prstGeom>
          <a:noFill/>
        </p:spPr>
      </p:pic>
      <p:pic>
        <p:nvPicPr>
          <p:cNvPr id="20484" name="Picture 4" descr="C:\Users\Марта Иннокентьевна\Pictures\2018-03-25\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164288" y="3140970"/>
            <a:ext cx="1331640" cy="1845871"/>
          </a:xfrm>
          <a:prstGeom prst="rect">
            <a:avLst/>
          </a:prstGeom>
          <a:noFill/>
        </p:spPr>
      </p:pic>
      <p:pic>
        <p:nvPicPr>
          <p:cNvPr id="20485" name="Picture 5" descr="C:\Users\Марта Иннокентьевна\Pictures\2015-04-16\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6" y="4797154"/>
            <a:ext cx="1340447" cy="1844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" y="188641"/>
          <a:ext cx="9144001" cy="99296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28647"/>
                <a:gridCol w="2403193"/>
                <a:gridCol w="2664296"/>
                <a:gridCol w="3347865"/>
              </a:tblGrid>
              <a:tr h="24917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Улусный конкурс художественного чтения "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Чобуо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чооруостар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" посвященному к 70 -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летию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ВОВ;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Толстоухова Маша-5л.,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номинация </a:t>
                      </a:r>
                    </a:p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Кэскиллээх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аа5ааччы"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917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Победитель республиканского конкурса по математике «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Тиин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мэйии-2015»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Реев Юра-6л.,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2 место.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7165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Республиканский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смотр-конкурссреди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дошкольных образовательных учреждений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Воспитанники подготовительной группы</a:t>
                      </a:r>
                    </a:p>
                    <a:p>
                      <a:pPr algn="ctr"/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Поощрительный </a:t>
                      </a:r>
                    </a:p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приз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3162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марта 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5-й улусный конкурс студий мод, среди детей дошкольного возраста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Воспитанники подготовительной группы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Победитель </a:t>
                      </a:r>
                    </a:p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номинации</a:t>
                      </a:r>
                    </a:p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«Повседневная</a:t>
                      </a:r>
                    </a:p>
                    <a:p>
                      <a:pPr algn="l"/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одежда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4293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апреля 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Республикканский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анцевальный конкурс «»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Маралаайы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оьуордара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Амелия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сивцева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л.,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Илья Сивцев, 6 л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Дипломанты </a:t>
                      </a:r>
                    </a:p>
                    <a:p>
                      <a:pPr algn="l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степени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арта Иннокентьевна\Pictures\Грамота Реев Юр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2204864"/>
            <a:ext cx="1475656" cy="2085738"/>
          </a:xfrm>
          <a:prstGeom prst="rect">
            <a:avLst/>
          </a:prstGeom>
          <a:noFill/>
        </p:spPr>
      </p:pic>
      <p:pic>
        <p:nvPicPr>
          <p:cNvPr id="21507" name="Picture 3" descr="C:\Users\Марта Иннокентьевна\Pictures\2015-11-25\Скан_20161025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60648"/>
            <a:ext cx="1254813" cy="1728192"/>
          </a:xfrm>
          <a:prstGeom prst="rect">
            <a:avLst/>
          </a:prstGeom>
          <a:noFill/>
        </p:spPr>
      </p:pic>
      <p:pic>
        <p:nvPicPr>
          <p:cNvPr id="21508" name="Picture 4" descr="C:\Users\Марта Иннокентьевна\Pictures\2018-03-25\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7168" y="5805266"/>
            <a:ext cx="1876832" cy="1284791"/>
          </a:xfrm>
          <a:prstGeom prst="rect">
            <a:avLst/>
          </a:prstGeom>
          <a:noFill/>
        </p:spPr>
      </p:pic>
      <p:pic>
        <p:nvPicPr>
          <p:cNvPr id="21506" name="Picture 2" descr="C:\Users\Марта Иннокентьевна\Pictures\2018-03-25\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1" y="4437114"/>
            <a:ext cx="1155187" cy="15890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" y="188640"/>
          <a:ext cx="9144001" cy="61836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28647"/>
                <a:gridCol w="2403193"/>
                <a:gridCol w="2664296"/>
                <a:gridCol w="3347865"/>
              </a:tblGrid>
              <a:tr h="321183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Улусный этап Всероссийского</a:t>
                      </a:r>
                      <a:r>
                        <a:rPr lang="ru-RU" sz="16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конкурса исследовательских и творческих проектов дошкольников и младших школьников </a:t>
                      </a:r>
                      <a:r>
                        <a:rPr lang="ru-RU" sz="1600" b="1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Чурапчинского</a:t>
                      </a:r>
                      <a:r>
                        <a:rPr lang="ru-RU" sz="16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улуса</a:t>
                      </a:r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Скрябина Вероника 6л.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Диплом </a:t>
                      </a:r>
                    </a:p>
                    <a:p>
                      <a:pPr algn="l"/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718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VI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детско-юношеский фестиваль «Первые шаги»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Скрябина Вероника 6л.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Лауреат</a:t>
                      </a:r>
                    </a:p>
                    <a:p>
                      <a:pPr algn="l"/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 степени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140287" y="500675"/>
            <a:ext cx="192021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3" cstate="print"/>
          <a:srcRect t="7087" b="7864"/>
          <a:stretch>
            <a:fillRect/>
          </a:stretch>
        </p:blipFill>
        <p:spPr bwMode="auto">
          <a:xfrm>
            <a:off x="7308304" y="2132857"/>
            <a:ext cx="1440160" cy="2177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287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685800"/>
            <a:ext cx="8610600" cy="6172200"/>
          </a:xfrm>
        </p:spPr>
        <p:txBody>
          <a:bodyPr>
            <a:normAutofit fontScale="55000" lnSpcReduction="20000"/>
          </a:bodyPr>
          <a:lstStyle/>
          <a:p>
            <a:pPr marL="0" indent="0" algn="just"/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Республиканский  фестиваль детских и молодежных радиопрограмм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Туллукчаан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2011"  Пермякова Валерия 6л., лауреат 1 степени;                                                                                                                                                                                                                                       Республиканский  фестиваль детских и молодежных радиопрограмм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Туллукчаан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2012" лауреат 1 степени ;                                                                                                                                                                                                   Рязанская Таня номинация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Кэскиллээх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ырыаьыт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улусный" вокальный конкурс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Чобуо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чоргуйааннар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с.Дирин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just"/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-Гран - при улусном конкурсе чтецов среди мальчиков "Тыл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хоьуун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Стас Оконешников 5л.,   Сандал Дьячковский 5л ;                                                                                                                                                                                                                                     -зональный смотр республиканского телевизионного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когкурса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"Полярная звезда 2014"  лауреат 1 степени, номинация журналистика;                                                                                                                                                                                                            -улусный песенный конкурс для детей дошкольного возраста 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Чугдаарар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чуорааннар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номинация "лучший  сценический костюм"  Максимова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Алгыстана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                                                                                                                                                                                                                 -улусный отборочный тур  республиканского телевизионного конкурса "Полярная звезда 2014" Захарова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Лилиана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лауреат 1 степени, номинация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хореграфия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;                                                                                                                                                                                                                -зональный смотр республиканского телевизионного конкурса "Полярная звезда 2014" Стас Оконешников,  Ира Варламова  лауреат 3 степени, номинация  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хореграфия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just"/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-Гран - при улусном конкурсе чтецов среди мальчиков "Тыл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хоьуун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Стас Оконешников 5л.,   Сандал Дьячковский 5л ;                                                                                                                                                                                                                                     -зональный смотр республиканского телевизионного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когкурса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"Полярная звезда 2014"  лауреат 1 степени, номинация журналистика;                                                                                                                                                                                                            -улусный песенный конкурс для детей дошкольного возраста  "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Чугдаарар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чуорааннар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номинация "лучший  сценический костюм"  Максимова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Алгыстана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                                                                                                                                                                                                                 -улусный отборочный тур  республиканского телевизионного конкурса "Полярная звезда 2014" Захарова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Лилиана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лауреат 1 степени, номинация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хореграфия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;                                                                                                                                                                                                                -зональный смотр республиканского телевизионного конкурса "Полярная звезда 2014" Стас Оконешников,  Ира Варламова  лауреат 3 степени, номинация  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хореграфия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-улусный отборочный тур  республиканского телевизионного конкурса "Полярная звезда 2014" Стас Оконешников,  Ира Варламова  лауреат 3 степени, номинация  хореография;                                                                                                                                                                           -улусный фестиваль "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Туолбэ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"Андрей Потапов, диплом 1 степени</a:t>
            </a:r>
            <a:endParaRPr lang="ru-RU" sz="27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5800" y="228600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287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81000" y="304800"/>
            <a:ext cx="8458200" cy="655320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  <a:tabLst>
                <a:tab pos="1978025" algn="l"/>
              </a:tabLs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-улусный отборочный тур  республиканского телевизионного конкурса "Полярная звезда 2014"  номинация декоративно -прикладное искусство ,коллективная работа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дойдутун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туойабын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", лауреат 2 степени;                                                                                                       ---международный конкурс "Бриллиантовые нотки 2014"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Алгыстана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Айыына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Максимовы- лауреат 3 степени, номинация вокал; Ира Варламова,  Стас Оконешников лауреат 2 степени, номинация хореография;  Лия Захарова-   дипломант, номинация хореография   </a:t>
            </a:r>
          </a:p>
          <a:p>
            <a:pPr algn="just">
              <a:buNone/>
              <a:tabLst>
                <a:tab pos="1978025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Лауреаты 1 ст. Республиканского телевизионного конкурса «Полярная звезда-2014»Танцевальный коллектив «Сир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симэхтэрэ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рук. Неустроева А.Н.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Победители в номинации « Коллективная работа» на Конкурсе прикладного творчества Республиканского телевизионного конкурса «Полярная звезда-2014»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Лауреаты 1ст. в номинации «Передачи для детей» Республиканского телевизионного конкурса «Полярная звезда-2014»  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Лауреаты 2 ст. Международного фестиваля «Бриллиантовые нотки-2014» Танцевальный коллектив «Сир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симэхтэрэ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рук. Неустроева А.Н.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Гран-при на Улусном конкурсе рисунков для детей дошкольного возраста 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Сахам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сиригэр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дьыл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кэмнэрэ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 руководитель Сивцева А.И.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Лауреат 1 ст. на Республиканском фестивале «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Олоҥхо дойдутун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оҕотобун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руководитель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Сивцева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А.И.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Победители в номинации «Лучший танцевальный коллектив» на Региональном танцевальном конкурсе 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Маралаайы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оһуордара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Гран-при улусного конкурса среди мальчиков дошкольного возраста «Тыл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хоЬуун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Иванов  6л.,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Сахам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сиригэр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дьыл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кэмнэрэ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3 место;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- Дьячковский Сандал, 6 л., 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Сахам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сиригэр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дьыл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кэмнэрэ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посвященный в памяти художника-живописца А.П.Собакина, гран при.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- Улусный конкурс прикладного творчества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дойдутун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о5отобун" гран при, коллективное исполнение.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-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Сивцева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Нария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-5л.,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дипломан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степени  в региональном вокальном конкурсе авторской песни Н.Макаровой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Кемус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ыллык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";                                                                                                                                                                                                                          -Лауреат улусного конкурса исполнителей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среди дошкольников "Мин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олонхо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дойдутун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о5отобун"  коллективное исполнение с.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Хаяхсыт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                                                                                                                                                                                                                                             -Толстоухова Маша-5л.,  номинация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Кэскиллээх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аа5ааччы" в улусном конкурсе художественного чтения "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Чобуо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чооруостар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посвященному к 70 -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летию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ВОВ;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-Реев Юра-6л.,  победитель республиканского конкурса по математике 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Тиин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мэйии-2015»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2 место.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  <a:tabLst>
                <a:tab pos="1978025" algn="l"/>
              </a:tabLst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tabLst>
                <a:tab pos="1978025" algn="l"/>
              </a:tabLst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5800" y="228600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48682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2008 г. Улусный этап Всероссийского конкурса исследовательских и творческих проектов дошкольников и младших школьников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Чурапчинского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улуса, Вероника Скрябина , 6 л., доклад  «Бабочка», диплом 3 степени;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2008 г.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региональный детско-юношеский фестиваль «Первые шаги», 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Вероника Скрябина , 6 л., хореография «Бабочка», лауреат 1 степени;</a:t>
            </a:r>
            <a:endParaRPr lang="ru-RU" dirty="0" smtClean="0"/>
          </a:p>
          <a:p>
            <a:pPr>
              <a:buFont typeface="Wingdings" pitchFamily="2" charset="2"/>
              <a:buChar char="§"/>
            </a:pP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Динамика снижения заболеваемости детей (реальная посещаемость детей в группе ДОО, индекс здоровья, профилактическая оздоровительная работа педагога).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764706"/>
            <a:ext cx="914400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РАСПРЕДЕЛЕНИЕ ДЕТЕЙ ПО ГРУППАМ</a:t>
            </a:r>
            <a:r>
              <a:rPr lang="ru-RU" sz="1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ru-RU" sz="1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6" y="1340768"/>
          <a:ext cx="7391400" cy="2526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1900"/>
                <a:gridCol w="1231900"/>
                <a:gridCol w="1231900"/>
                <a:gridCol w="1231900"/>
                <a:gridCol w="1231900"/>
                <a:gridCol w="1231900"/>
              </a:tblGrid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        Группы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        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2011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         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2012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         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2014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2015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группа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30%     (18)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53,33% (24)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33,33% (15)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22,3%(10)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25.81%(16) </a:t>
                      </a:r>
                    </a:p>
                  </a:txBody>
                  <a:tcPr marL="68580" marR="68580" marT="0" marB="0"/>
                </a:tc>
              </a:tr>
              <a:tr h="7200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r>
                        <a:rPr lang="ru-RU" sz="16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группа</a:t>
                      </a:r>
                      <a:endParaRPr lang="ru-RU" sz="160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65%    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(39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75,55%(34)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62,22%(28)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75,6%(34)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69,39% (43)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6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группа</a:t>
                      </a:r>
                      <a:endParaRPr lang="ru-RU" sz="160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5%       (3)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4.44%(2)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4,44%(2)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2,21%(1)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4,8% (3)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755578" y="2852938"/>
          <a:ext cx="7356991" cy="4127564"/>
        </p:xfrm>
        <a:graphic>
          <a:graphicData uri="http://schemas.openxmlformats.org/drawingml/2006/table">
            <a:tbl>
              <a:tblPr/>
              <a:tblGrid>
                <a:gridCol w="463095"/>
                <a:gridCol w="2017093"/>
                <a:gridCol w="1143000"/>
                <a:gridCol w="1297859"/>
                <a:gridCol w="1216743"/>
                <a:gridCol w="1219201"/>
              </a:tblGrid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Наименование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2014г</a:t>
                      </a: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2015г</a:t>
                      </a: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2016г</a:t>
                      </a: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138"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Всего случаев заболеваемости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Пропущено по болезни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254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289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349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408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1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6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Реальная посещаемость детей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97,7%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96,3%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83,3%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75%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6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Пропуск 1 ребенком по болезни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6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5.4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815" marR="638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287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285729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500035" y="0"/>
            <a:ext cx="8229600" cy="8382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ОХРАНА И УКРЕПЛЕНИЕ  ЗДОРОВЬЯ ДЕТЕЙ  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266" name="Picture 2" descr="C:\Users\Марта Иннокентьевна\Desktop\Попова Н.С\Новая папка\IMG-20151106-WA0028.jpg"/>
          <p:cNvPicPr>
            <a:picLocks noChangeAspect="1" noChangeArrowheads="1"/>
          </p:cNvPicPr>
          <p:nvPr/>
        </p:nvPicPr>
        <p:blipFill>
          <a:blip r:embed="rId2" cstate="print"/>
          <a:srcRect r="9511"/>
          <a:stretch>
            <a:fillRect/>
          </a:stretch>
        </p:blipFill>
        <p:spPr bwMode="auto">
          <a:xfrm>
            <a:off x="3200400" y="4953001"/>
            <a:ext cx="2743200" cy="1705232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2971800" y="15240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2" y="764706"/>
            <a:ext cx="907703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В ДОУ применяется комплекс средств и мероприятий, направленных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на укрепление психологического здоровья  детей и развития физических качеств: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обеспечение здорового образа жизни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(гибкий, щадящий  режим, сбалансированное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питание, соблюдение нагрузки,  физ. нагрузки , утренняя, дыхательная,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артикуляционная, для глаз гимнастика);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самостоятельная двигательная активность, образовательная деятельность по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физической культуре;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гигиенические процедуры, закаливание;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активный отдых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(спортивные развлечения, прогулки на свежем воздухе, прием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детей на улице в летне-осенний период, обеспечение температурного режима);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музыкальная терапия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(музыкальное сопровождение режимных моментов,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утренней гимнастики, праздники, развлечения, использование музыкальных игрушек  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и инструментов в совместной деятельности);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(игры и упражнения на развитие эмоциональной сферы, снятие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отрицательных эмоций,  индивидуальная работа с детьми).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C:\Users\Марта Иннокентьевна\Desktop\Попова Н.С\Новая папка\IMG-20141016-WA0015.jpg"/>
          <p:cNvPicPr>
            <a:picLocks noChangeAspect="1" noChangeArrowheads="1"/>
          </p:cNvPicPr>
          <p:nvPr/>
        </p:nvPicPr>
        <p:blipFill>
          <a:blip r:embed="rId3" cstate="print"/>
          <a:srcRect t="14815"/>
          <a:stretch>
            <a:fillRect/>
          </a:stretch>
        </p:blipFill>
        <p:spPr bwMode="auto">
          <a:xfrm>
            <a:off x="6172200" y="4953002"/>
            <a:ext cx="2667000" cy="1703917"/>
          </a:xfrm>
          <a:prstGeom prst="rect">
            <a:avLst/>
          </a:prstGeom>
          <a:noFill/>
        </p:spPr>
      </p:pic>
      <p:pic>
        <p:nvPicPr>
          <p:cNvPr id="31" name="Picture 5" descr="C:\Users\Марта Иннокентьевна\Desktop\Фотоальбом\Ватсап\IMG-20140227-WA0005.jpg"/>
          <p:cNvPicPr>
            <a:picLocks noChangeAspect="1" noChangeArrowheads="1"/>
          </p:cNvPicPr>
          <p:nvPr/>
        </p:nvPicPr>
        <p:blipFill>
          <a:blip r:embed="rId4" cstate="print"/>
          <a:srcRect t="4124" b="9278"/>
          <a:stretch>
            <a:fillRect/>
          </a:stretch>
        </p:blipFill>
        <p:spPr bwMode="auto">
          <a:xfrm>
            <a:off x="304800" y="4953002"/>
            <a:ext cx="2590800" cy="16826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196754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Родителям воспитанников МБДОУ ежегодно в апреле предлагается анкета, предлагаемая ниже: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 smtClean="0"/>
          </a:p>
          <a:p>
            <a:r>
              <a:rPr lang="ru-RU" sz="1400" b="1" dirty="0" smtClean="0"/>
              <a:t>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Оцените, пожалуйста, отношение воспитателей к Вашему ребенку?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Внимательное, доброе отношение.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Иногда бывают трудности, но это не имеет отрицательных последствий – нормальное отношение.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Замечаю, что ребенок опасается воспитателей, - отношение оставляет желать лучшего.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Насколько в детском саду созданы условия для сохранения здоровья детей? 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Заботится ли детский сад о сохранении здоровья детей?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Да, чувствуется, что здоровье детей является одним из приоритетов в работе детского сада.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Санитарные нормы соблюдаются, но не более того.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Условия пребывания в детском саду ухудшают здоровье детей.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Устраивают ли Вас созданные в ДОУ условия для занятий физической культурой?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Меня устраивают.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Устраивают не в полном объёме.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Меня совершенно не устраивают.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Устраивают ли Вас созданные в ДОУ условия для занятий искусством и творчеством?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Меня устраивают.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Устраивают не в полном объёме.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Меня совершенно не устраивают.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ответить.</a:t>
            </a:r>
          </a:p>
          <a:p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Мониторинг удовлетворенности родителей (законных представителей) качеством предоставляемых услуг педагога).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60650"/>
            <a:ext cx="8820472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Оцените, пожалуйста, отношения сына (дочери) со сверстниками в ДОУ?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1.У моего ребенка не бывает конфликтов со сверстниками – хорошее отношение.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Как и у всех детей в группе бывают ссоры и конфликты, но моему ребенку удается их разрешить – нормальное отношение.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Моего ребенка часто обижают – плохое отношение.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Как, на Ваш взгляд, проводятся родительские собрания?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На собраниях скучно: «проводятся для галочки».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Иногда родительские собрания проводятся интересно.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Собрания проводятся с пользой для родителей, на собраниях всегда интересно, разнообразно.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«Ваше мнение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Хотели ли бы Вы принимать участие в мероприятиях ДОУ?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Да, в качестве зрителя.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С удовольствием поучаствую, окажу помощь в проведении мероприятия.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Нет.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Затрудняюсь ответить.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Каким способом Вы получаете информацию о деятельности ДОУ?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Через сеть Интернет - сайт ДОУ.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Информационный стенд в группе, ДОУ.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Через общение с воспитателями, заведующей, другими сотрудниками ДОУ.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«Ваше мнение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Нравится ли Вашему ребёнку ходить в наш детский сад?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Нет, не нравится. Он часто плачет, не хочет оставаться в группе.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Иногда не хочет идти в детский сад.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Всегда ходит с удовольствием.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«Ваше мнение</a:t>
            </a:r>
          </a:p>
          <a:p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Марта Иннокентьевна\Pictures\2018-03-24\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6" y="3717034"/>
            <a:ext cx="1838241" cy="2528707"/>
          </a:xfrm>
          <a:prstGeom prst="rect">
            <a:avLst/>
          </a:prstGeom>
          <a:noFill/>
        </p:spPr>
      </p:pic>
      <p:pic>
        <p:nvPicPr>
          <p:cNvPr id="10242" name="Picture 2" descr="C:\Users\Марта Иннокентьевна\Pictures\2018-03-24\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4" y="3789041"/>
            <a:ext cx="1811313" cy="249166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23528" y="188640"/>
            <a:ext cx="85689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П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оказатели родительской удовлетворенности в группе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2015-2016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уч.г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Охвачены анкетированием родители: 8-53%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 кол-во ответов на: 1вариант – 4; 2 вариант – 32; 3 вариант - 56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Уровень удовлетворенности родителей образовательными услугами, предоставляемыми в МДОУ – 100%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Кол-во ответов на последний вопрос «Да», «Частично» - 100; «Нет» - 0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2016-2017уч.г.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Охвачены анкетированием родители: 9-60%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 кол-во ответов на: 1вариант – 0; 2 вариант – 1-11%; 3 вариант -8-89%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Уровень удовлетворенности родителей образовательными услугами, предоставляемыми в МДОУ – 100%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Кол-во ответов на последний вопрос «Да», «Частично» - 100; «Нет» - 0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21505" name="Picture 1" descr="C:\Users\Марта Иннокентьевна\Pictures\2018-03-25\014.jpg"/>
          <p:cNvPicPr>
            <a:picLocks noChangeAspect="1" noChangeArrowheads="1"/>
          </p:cNvPicPr>
          <p:nvPr/>
        </p:nvPicPr>
        <p:blipFill>
          <a:blip r:embed="rId4" cstate="print"/>
          <a:srcRect l="12494" b="30931"/>
          <a:stretch>
            <a:fillRect/>
          </a:stretch>
        </p:blipFill>
        <p:spPr bwMode="auto">
          <a:xfrm rot="5400000">
            <a:off x="6180874" y="3980367"/>
            <a:ext cx="2254862" cy="20162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2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Мы, родители Попова Богдана, воспитанника подготовительной группы детского сада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Чуораанчык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хотим выразить благодарность воспитателю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Аммосовой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Марте Иннокентьевне.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В этот детский сад мы ходим третий год, и каждый день приносит нашему малышу новые победы  и достижения: он научился застегивать пуговицу, в первый раз выступал на утреннике, научился делиться игрушками с друзьями.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За все время, что наш сын посещает группу, мы и наш ребенок получаем от общения с педагогом только положительные эмоции. Богдан всегда с радостью идет в детский сад, потому что там его встречает любимый воспитатель, с которым ему легко и интересно.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Наш мальчик обладает весьма сложным характером, капризен и вспыльчив, но, несмотря на это, Марта Иннокентьевна смогла найти к нему подход, нужные слова, и ребенок хорошо адаптировался к коллективу.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Занятия, которые проводит наш воспитатель, всегда интересны и оригинальны,  отличаются педагогической подготовленностью и разнообразием используемого материала. Группа всегда украшена детскими рисунками и поделками.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Отдельно хотелось бы отметить утренники и праздники, для которых наш воспитатель совместно с музыкальным руководителем подбирают уникальный материал и ставят целые концертные программы, всегда оригинальные, уникальные и волшебные. И мы знаем, что за всем этим стоит огромный труд и профессионализм всего коллектива.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В нашей группе всегда царит теплая и дружеская атмосфера, в которой наших детей учат дружить и уважать друг друга, творить и фантазировать, ценить прекрасное, любить свою семью и родину. И все это благодаря нашему воспитателю, в которой сочетаются такие качества, как высокий профессионализм, глубокое знание детской психологии, большой педагогический опыт и главное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любовь к детям.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Оставляя нашего ребенка в группе на целый день, мы уверены, что он будет вовремя накормлен, присмотрен, обучен и правильно воспитан.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уважением и благодарностью,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родители Попова Богдана.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4" name="Picture 4" descr="C:\Users\Марта Иннокентьевна\Desktop\Фотоальбом\14.02.17\Camera\20161028_1706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437114"/>
            <a:ext cx="3712413" cy="2088232"/>
          </a:xfrm>
          <a:prstGeom prst="rect">
            <a:avLst/>
          </a:prstGeom>
          <a:noFill/>
        </p:spPr>
      </p:pic>
      <p:pic>
        <p:nvPicPr>
          <p:cNvPr id="20485" name="Picture 5" descr="C:\Users\Марта Иннокентьевна\Desktop\Фотоальбом\14.02.17\Camera\20161125_1631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338101"/>
            <a:ext cx="3888432" cy="21872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1"/>
            <a:ext cx="8229600" cy="20203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Отзывы коллег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95536" y="1001054"/>
            <a:ext cx="8424936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4413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Марта Иннокентьевна работает в нашем детском саду с 1993 года, она самый опытный педагог нашего детского сада, всегда добивающийся поставленной цели, творческая личность, открытый и доброжелательный человек. Грамотный педагог, активная, исполнительная, трудолюбивая, доброжелательная к детям, коллегам. Она всегда готова прийти на помощь, активно принимает участие во всех мероприятиях детского сада.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Педагоги детского сада высоко оценивают профессиональные знания и умения Марты Иннокентьевны.  Она является наставником многих молодых специалистов нашего детского сада, всегда делится своим опытом. Усовершенствует свои знания, ищет новые методы и приемы в работе с детьми.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Свою работу с детьми проводит в игровой форме, используя интеграцию образовательных областей программы в соответствии с ФГОС. Благоприятный микроклимат в группе способствует продуктивному и творческому процессу деятельности. Общение воспитателя с детьми в форме сотрудничества — спокойное, эмоциональное, поддерживающее познавательный интерес к деятельности. Речь воспитателя доступна и понятна детям, речевая культура развита на высоком уровне.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нее всегда свежие идеи. Это человек, который талантлив во всем. Марта Иннокентьевна тесно сотрудничает с родителями воспитанников. У нее очень много положительных отзывов, благодарных родителей. Родители отзываются на просьбы воспитателя, вместе обсуждают проблемы воспитания детей. Она делает развивающую деятельность ребенка интересной и увлекательной. Старается найти индивидуальный подход в воспитании и обучении для каждого ребенка. Легко находит контакт с детьми, решает проблемные ситуации, возникающие у детей. Создает в группе дружный детский коллектив. Учит относиться с уважением к себе и к другим, прививает правила поведения в коллективе.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создании развивающей среды в группе воспитатель учитывает предпочтения и интересы детей. Педагог принимает активное участие в методической работе внутри ДОУ.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Старший воспитатель МБДОУ ЦРР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/с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Чуораанчык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»: Сивцева Аксинья Алексеевна.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41325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20.03.2018 г.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C:\Users\Марта Иннокентьевна\Pictures\2018-03-25\015.jpg"/>
          <p:cNvPicPr>
            <a:picLocks noChangeAspect="1" noChangeArrowheads="1"/>
          </p:cNvPicPr>
          <p:nvPr/>
        </p:nvPicPr>
        <p:blipFill>
          <a:blip r:embed="rId2" cstate="print"/>
          <a:srcRect t="21552"/>
          <a:stretch>
            <a:fillRect/>
          </a:stretch>
        </p:blipFill>
        <p:spPr bwMode="auto">
          <a:xfrm>
            <a:off x="-3924944" y="980729"/>
            <a:ext cx="3101523" cy="3346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39552" y="620689"/>
            <a:ext cx="8136904" cy="36009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8953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Марта Иннокентьевна начала свою педагогическую деятельность в детском саду 1993 года, с должности младшего воспитателя. Как руководителю, мне сразу бросился в глаза ее педагогический характер, любовь и терпение к детям, умение находить общий язык с каждым ребенком, общение и творческие навыки. Проработав, шесть лет, Марта Иннокентьевна поступила в ЯПИ и ЯПУ. К получению диплома Марта Иннокентьевна была уже профессиональным и квалифицированным работником. С тех пор прошло много лет. Можно судить и оценить ее работу по ее взаимоотношениям с родителями.  Она пользуется очень большим авторитетом среди них, а как они радуются ее приходу в группу, выполняют все ее поручения и просьбы, а как они, сообща, решают детские проблемы. Все это можно почувствовать, увидев их радостные и довольные лица.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895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Много лет Марта Иннокентьевна несет эту очень ответственную и почетную, но вместе с тем очень трудоемкую должность воспитателя, воспитателя детских душ, воспитателя с большой буквы.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895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Этой зимой Марта Иннокентьевна некоторое время находилась на больничном. Видели бы, как дети встретили ее после выхода на работу! Все спрашивали: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больше не уйдете от нас?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 во время дневного сна, дети держали ее за руку и трезвили: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Будьте снами, когда мы проснемся! Не уходите от нас!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это ли счастье педагога? Не это ли удача всей жизни? Не это ли результат долгой кропотливой, терпеливой , искренней любви к детям?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895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Все это окрыляет, дает силу к новым победам и успехам. Удачи моей дорогой Марте Иннокентьевне, еще большей любви детей и уважения родителей!                          </a:t>
            </a:r>
          </a:p>
          <a:p>
            <a:pPr marR="0" lvl="0" indent="895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lvl="0" indent="895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lvl="0" indent="8953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Наталья Самуиловна Попова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499992" y="96309"/>
            <a:ext cx="4464496" cy="65556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4413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Отзыв о работе моей уважаемой коллеги.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С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Аммосовой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Мартой Иннокентьевной я работаю второй год. Как только я начала свою работу, она стала моим наставником, советником, дала мне много советов по нашему ответственному труду, многому научила и многое показала.  Конечно, молодому работнику очень важно иметь рядом опытного мастера, аксакала своего дела.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Марта Иннокентьевна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образец идеального воспитателя, со всеми человеческими и профессиональными качествами, необходимыми для своей специальности. Воспитанники ее очень любят, всегда ждут ее прихода, ведь она умеет находить подход к каждому ребенку. Во время ее работы все дети заняты своим делом, всегда царит дружеская атмосфера и порядок. Она проводит интересные занятия, использует в своей методике современные технологии.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Как человек Марта Иннокентьевна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очень надежный друг, всегда открытый, приветливый, эмоциональный, веселый, всегда готова помочь и открыта всему новому. Не сомневаюсь, что все эти качества в ней подпитывает любовь к своему делу.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С родителями у нашего воспитателя всегда хорошее отношение. Родители ее любят и уважают, видят у педагога интерес к своему делу и всегда рады с ней поработать. Ведь мероприятия, которые проводит Марта Иннокентьевна в детском саду, всегда интересны и оригинальны, продуманы.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Подводя итог, хотелось бы пожелать моему уважаемому наставнику еще больших успехов в работе. Я очень рада, что у нас есть такой опытный, профессиональный, компетентный наставник и просто хороший человек.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Толстоухова Татьяна Артуровна,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 дополнительного образования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МБДОУ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ЦРР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д\с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Чуораанчык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Маралайы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476092"/>
            <a:ext cx="4283968" cy="59708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Марта Иннокентьевна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уьуйаанна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ор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улэлээбит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элбэх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сана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суурээни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технологиялары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баьылаабыт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иитээччи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диэн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сыаналыыбын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дьарыктара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бииртэн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интириэьинэй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о5олор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инники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сайдыыларыгар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олус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туьалаах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билиилэрин-коруулэрин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сайыннарар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дьарыктар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буолаллар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О5олорго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билиитин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коруутун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барытын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сурэ5иттэн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тиэрдэр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дьулуьар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инникигэ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коруулээх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улэтигэр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тороппуттэрин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тэннэ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кыттыьыннаран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о5о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сайдыытыгар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угус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элбэх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Уьуйааммыт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улэтигэр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хамнаьыгар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Марта Иннокентьевна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бастын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суурэр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котор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субэлиир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амалыыр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элбэх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идеялаах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киьинэн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сыаналанар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Марта Иннокентьевна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олус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талааннаах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санаттан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сана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технологияны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баьылаан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иьэр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иитээччи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Эдэр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иитээччилэргэ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субэ-ама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куус-ком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Улэтин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таьынан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общественнай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улэ5э,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нэьилиэккэ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ыытыллар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тэрээьиннэргэ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кохтоохтук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кыттар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Сылын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аайы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ийэлэрин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кэриэьигэр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олус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истин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иьирэх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хоьоон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аа5ыытын курэ5ин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тэрийэн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ыыталлар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Ор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сылга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бииргэ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алтыьан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улэлиир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коллегабар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дьуогэбэр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Марта Иннокентьевна5а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урдуктэн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урдук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сиьтиьиини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ба5арабын.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Чуораанчык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уьуйаан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иитээччитэ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Пермякова Варвара Дмитриевна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938918"/>
            <a:ext cx="668376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ИННОВАЦИОННАЯ ДЕЯТЕЛЬНОСТЬ ОБРАЗОВАТЕЛЬНОГО УЧРЕЖДЕНИЯ  </a:t>
            </a:r>
            <a:endParaRPr lang="ru-RU" sz="16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6" y="1628800"/>
            <a:ext cx="7219605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Пилотная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площадка проекта МО  РС(Я) по внедрению ФГОС .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(Приказ МО РС (Я) от  6 декабря 2013 г. №001-16/34-82 «Об утверждении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перечня ДОО РС(Я) реализующих  требования ФГОС»);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Пилотная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площадка проекта:  «Создание эффективной системы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выявления задатков и развития способностей детей ДОО  и школы»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МО РС(Я). (Приказ МО РС (Я) от 25 мая 2015 г. №01-16-20-77);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Полилингвальное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образование в ДОУ по программе Галины Доли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Key to learning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7544" y="0"/>
            <a:ext cx="82296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Участие в научно-исследовательской, инновационной, проектной (в т.ч. в реализации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социокультурных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проектов) деятельности.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Рисунок 8" descr="E:\007.bmp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35896" y="3789040"/>
            <a:ext cx="1800200" cy="2664296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10" name="Picture 2" descr="C:\Users\Марта Иннокентьевна\Desktop\Фотоальбом\Фотографии\20131022_130506.jpg"/>
          <p:cNvPicPr>
            <a:picLocks noChangeAspect="1" noChangeArrowheads="1"/>
          </p:cNvPicPr>
          <p:nvPr/>
        </p:nvPicPr>
        <p:blipFill>
          <a:blip r:embed="rId3" cstate="print"/>
          <a:srcRect t="4444" b="13333"/>
          <a:stretch>
            <a:fillRect/>
          </a:stretch>
        </p:blipFill>
        <p:spPr bwMode="auto">
          <a:xfrm>
            <a:off x="5580113" y="4437112"/>
            <a:ext cx="3202259" cy="1974726"/>
          </a:xfrm>
          <a:prstGeom prst="rect">
            <a:avLst/>
          </a:prstGeom>
          <a:noFill/>
        </p:spPr>
      </p:pic>
      <p:pic>
        <p:nvPicPr>
          <p:cNvPr id="18433" name="Picture 1" descr="C:\Users\Марта Иннокентьевна\Desktop\Фотоальбом\14.02.17\WhatsApp Images\IMG-20170127-WA0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2555776" cy="19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-2" y="764705"/>
          <a:ext cx="8964490" cy="91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7369"/>
                <a:gridCol w="2115643"/>
                <a:gridCol w="2480739"/>
                <a:gridCol w="2480739"/>
              </a:tblGrid>
              <a:tr h="91440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Год опубликования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статьи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издания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6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Вышел в эфир в апреле 2009г.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Радиопередача посвященный  ветерану ВОВ, писателю Г.Д.Ефимову</a:t>
                      </a:r>
                    </a:p>
                    <a:p>
                      <a:endParaRPr lang="ru-RU" sz="18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Туллукчаан</a:t>
                      </a:r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Вестник удачи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6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Вышел в эфир в июле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2010г.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Радиопередача  и 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СД-диск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посвященный  </a:t>
                      </a:r>
                      <a:r>
                        <a:rPr lang="en-US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VI 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спортивным играм «Дети Азии»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Туллукчаан</a:t>
                      </a:r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Вестник удачи 2010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6032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2010г.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СД-диск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Сулусчаанна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мааскалар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-2010»,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Таал-Таал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эмээхсин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сказка)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СД –диск «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Сулусчаанна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мааскалар-2010» </a:t>
                      </a:r>
                    </a:p>
                    <a:p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67544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Распространение 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педопыта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Наличие публикаций, включая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интернет-публикации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Picture 2" descr="C:\Users\Марта Иннокентьевна\Pictures\2018-03-24\014.jpg"/>
          <p:cNvPicPr>
            <a:picLocks noChangeAspect="1" noChangeArrowheads="1"/>
          </p:cNvPicPr>
          <p:nvPr/>
        </p:nvPicPr>
        <p:blipFill>
          <a:blip r:embed="rId2" cstate="print"/>
          <a:srcRect b="53529"/>
          <a:stretch>
            <a:fillRect/>
          </a:stretch>
        </p:blipFill>
        <p:spPr bwMode="auto">
          <a:xfrm rot="20409053">
            <a:off x="6298241" y="3628750"/>
            <a:ext cx="1802295" cy="1152128"/>
          </a:xfrm>
          <a:prstGeom prst="rect">
            <a:avLst/>
          </a:prstGeom>
          <a:noFill/>
        </p:spPr>
      </p:pic>
      <p:pic>
        <p:nvPicPr>
          <p:cNvPr id="73730" name="Picture 2" descr="C:\Users\Марта Иннокентьевна\Pictures\2018-03-25\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075008"/>
            <a:ext cx="1296144" cy="1782992"/>
          </a:xfrm>
          <a:prstGeom prst="rect">
            <a:avLst/>
          </a:prstGeom>
          <a:noFill/>
        </p:spPr>
      </p:pic>
      <p:pic>
        <p:nvPicPr>
          <p:cNvPr id="73732" name="Picture 4" descr="C:\Users\Марта Иннокентьевна\Pictures\2018-03-25\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196754"/>
            <a:ext cx="1368152" cy="1882048"/>
          </a:xfrm>
          <a:prstGeom prst="rect">
            <a:avLst/>
          </a:prstGeom>
          <a:noFill/>
        </p:spPr>
      </p:pic>
      <p:pic>
        <p:nvPicPr>
          <p:cNvPr id="73733" name="Picture 5" descr="C:\Users\Марта Иннокентьевна\Pictures\2018-03-25\0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35347" y="3140968"/>
            <a:ext cx="1308655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-134879"/>
          <a:ext cx="9144000" cy="6666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592"/>
                <a:gridCol w="1800200"/>
                <a:gridCol w="3092136"/>
                <a:gridCol w="3352072"/>
              </a:tblGrid>
              <a:tr h="176367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Развитие детей дошкольного возраста</a:t>
                      </a:r>
                    </a:p>
                    <a:p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Интернет -публикация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7900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«Кун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коочуктэрэ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Авторская пособие для дошкольников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8956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«Здоровый образ жизни через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тгры-драматизации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«Непрерывное  физкультурное образование в современных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социокультурных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условиях» Чурапча,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2014г.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34743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2015г.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Постоянная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Внутрисадовская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газета «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Чуораанчык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endParaRPr lang="ru-RU" sz="18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7758" r="10676"/>
          <a:stretch>
            <a:fillRect/>
          </a:stretch>
        </p:blipFill>
        <p:spPr bwMode="auto">
          <a:xfrm rot="5400000">
            <a:off x="5808698" y="3632462"/>
            <a:ext cx="177507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 cstate="print"/>
          <a:srcRect r="10775"/>
          <a:stretch>
            <a:fillRect/>
          </a:stretch>
        </p:blipFill>
        <p:spPr bwMode="auto">
          <a:xfrm rot="5400000">
            <a:off x="7402645" y="3694699"/>
            <a:ext cx="18275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 descr="C:\Users\Марта Иннокентьевна\Pictures\2018-03-24\013.jpg"/>
          <p:cNvPicPr>
            <a:picLocks noChangeAspect="1" noChangeArrowheads="1"/>
          </p:cNvPicPr>
          <p:nvPr/>
        </p:nvPicPr>
        <p:blipFill>
          <a:blip r:embed="rId4" cstate="print"/>
          <a:srcRect b="50000"/>
          <a:stretch>
            <a:fillRect/>
          </a:stretch>
        </p:blipFill>
        <p:spPr bwMode="auto">
          <a:xfrm rot="5400000">
            <a:off x="6830807" y="261474"/>
            <a:ext cx="1675076" cy="1152128"/>
          </a:xfrm>
          <a:prstGeom prst="rect">
            <a:avLst/>
          </a:prstGeom>
          <a:noFill/>
        </p:spPr>
      </p:pic>
      <p:pic>
        <p:nvPicPr>
          <p:cNvPr id="8" name="Picture 3" descr="C:\Users\Марта Иннокентьевна\Pictures\Газета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699">
            <a:off x="8004492" y="5479481"/>
            <a:ext cx="990165" cy="12709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6" cstate="print"/>
          <a:srcRect l="9375" r="15625"/>
          <a:stretch>
            <a:fillRect/>
          </a:stretch>
        </p:blipFill>
        <p:spPr bwMode="auto">
          <a:xfrm rot="16200000">
            <a:off x="6273189" y="5328210"/>
            <a:ext cx="1368152" cy="102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Users\Марта Иннокентьевна\Pictures\газ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646463">
            <a:off x="5459622" y="5363646"/>
            <a:ext cx="1073876" cy="137357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</p:pic>
      <p:pic>
        <p:nvPicPr>
          <p:cNvPr id="7" name="Picture 2" descr="C:\Users\Марта Иннокентьевна\Pictures\Газета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119641">
            <a:off x="7062774" y="5394238"/>
            <a:ext cx="1026849" cy="13345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1" name="Picture 1" descr="C:\Users\Марта Иннокентьевна\Pictures\Кун коочуктэрэ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1700808"/>
            <a:ext cx="1296144" cy="1725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Разработка и внедрение авторских программ, методических пособий, игр, цифровых образовательных  ресурсов.</a:t>
            </a:r>
            <a:endPara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09" name="Picture 1" descr="C:\Users\Марта Иннокентьевна\Pictures\Кун коочуктэрэ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3816424" cy="5079792"/>
          </a:xfrm>
          <a:prstGeom prst="rect">
            <a:avLst/>
          </a:prstGeom>
          <a:noFill/>
        </p:spPr>
      </p:pic>
      <p:pic>
        <p:nvPicPr>
          <p:cNvPr id="17411" name="Picture 3" descr="C:\Users\Марта Иннокентьевна\Pictures\Киирии тыл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3633613" cy="4934153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907704" y="5733256"/>
            <a:ext cx="7136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2013 с.</a:t>
            </a:r>
            <a:endParaRPr lang="ru-RU" sz="14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Выступления на научно-практических конференциях,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педчтениях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семинарах, секциях; проведение открытых НОД (непосредственно образовательной деятельности), СИД (совместной игровой деятельности), мастер – классов и др.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12434282"/>
              </p:ext>
            </p:extLst>
          </p:nvPr>
        </p:nvGraphicFramePr>
        <p:xfrm>
          <a:off x="251522" y="1101972"/>
          <a:ext cx="8640961" cy="59690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52129"/>
                <a:gridCol w="2304256"/>
                <a:gridCol w="2300635"/>
                <a:gridCol w="2883941"/>
              </a:tblGrid>
              <a:tr h="37750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Годы 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примечание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88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2-3 сентября 2010 г.</a:t>
                      </a:r>
                    </a:p>
                    <a:p>
                      <a:pPr algn="ctr"/>
                      <a:endParaRPr lang="ru-RU" sz="12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Совещание работников образования 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Чурапчинского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улуса (Мастер-класс)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«Волшебная салфетка»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379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Март,2010г.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Форум дошкольных работников учебного округа «Заречье»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«Диалогическая речь » 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ноября 2010г.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Творческая лаборатория  НПК«Реализация федеральных государственных требований в условиях сельского детского сада»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«Экологические игры- драматизации»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1163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марта 2011г. 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Республиканские Павловские чтения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«Воспитание гражданственности дошкольникам через ознакомление с ВОВ»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532" name="Picture 4" descr="C:\Users\Марта Иннокентьевна\Pictures\2018-03-24\005.jpg"/>
          <p:cNvPicPr>
            <a:picLocks noChangeAspect="1" noChangeArrowheads="1"/>
          </p:cNvPicPr>
          <p:nvPr/>
        </p:nvPicPr>
        <p:blipFill>
          <a:blip r:embed="rId2" cstate="print"/>
          <a:srcRect b="51509"/>
          <a:stretch>
            <a:fillRect/>
          </a:stretch>
        </p:blipFill>
        <p:spPr bwMode="auto">
          <a:xfrm>
            <a:off x="6661101" y="2780930"/>
            <a:ext cx="1511299" cy="1008111"/>
          </a:xfrm>
          <a:prstGeom prst="rect">
            <a:avLst/>
          </a:prstGeom>
          <a:noFill/>
        </p:spPr>
      </p:pic>
      <p:pic>
        <p:nvPicPr>
          <p:cNvPr id="22533" name="Picture 5" descr="C:\Users\Марта Иннокентьевна\Pictures\2018-03-24\006.jpg"/>
          <p:cNvPicPr>
            <a:picLocks noChangeAspect="1" noChangeArrowheads="1"/>
          </p:cNvPicPr>
          <p:nvPr/>
        </p:nvPicPr>
        <p:blipFill>
          <a:blip r:embed="rId3" cstate="print"/>
          <a:srcRect b="52182"/>
          <a:stretch>
            <a:fillRect/>
          </a:stretch>
        </p:blipFill>
        <p:spPr bwMode="auto">
          <a:xfrm>
            <a:off x="6420872" y="1628800"/>
            <a:ext cx="1751528" cy="1152128"/>
          </a:xfrm>
          <a:prstGeom prst="rect">
            <a:avLst/>
          </a:prstGeom>
          <a:noFill/>
        </p:spPr>
      </p:pic>
      <p:pic>
        <p:nvPicPr>
          <p:cNvPr id="22534" name="Picture 6" descr="C:\Users\Марта Иннокентьевна\Pictures\2018-03-24\007.jpg"/>
          <p:cNvPicPr>
            <a:picLocks noChangeAspect="1" noChangeArrowheads="1"/>
          </p:cNvPicPr>
          <p:nvPr/>
        </p:nvPicPr>
        <p:blipFill>
          <a:blip r:embed="rId4" cstate="print"/>
          <a:srcRect b="50162"/>
          <a:stretch>
            <a:fillRect/>
          </a:stretch>
        </p:blipFill>
        <p:spPr bwMode="auto">
          <a:xfrm rot="5400000">
            <a:off x="6726161" y="4011145"/>
            <a:ext cx="1412776" cy="968569"/>
          </a:xfrm>
          <a:prstGeom prst="rect">
            <a:avLst/>
          </a:prstGeom>
          <a:noFill/>
        </p:spPr>
      </p:pic>
      <p:pic>
        <p:nvPicPr>
          <p:cNvPr id="11" name="Picture 2" descr="C:\Users\Марта Иннокентьевна\Pictures\2018-03-24\004.jpg"/>
          <p:cNvPicPr>
            <a:picLocks noChangeAspect="1" noChangeArrowheads="1"/>
          </p:cNvPicPr>
          <p:nvPr/>
        </p:nvPicPr>
        <p:blipFill>
          <a:blip r:embed="rId5" cstate="print"/>
          <a:srcRect b="52950"/>
          <a:stretch>
            <a:fillRect/>
          </a:stretch>
        </p:blipFill>
        <p:spPr bwMode="auto">
          <a:xfrm>
            <a:off x="6588224" y="5229201"/>
            <a:ext cx="2016224" cy="1304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Содержимое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12434282"/>
              </p:ext>
            </p:extLst>
          </p:nvPr>
        </p:nvGraphicFramePr>
        <p:xfrm>
          <a:off x="323530" y="260650"/>
          <a:ext cx="8640961" cy="67316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6073"/>
                <a:gridCol w="2511516"/>
                <a:gridCol w="2489431"/>
                <a:gridCol w="2883941"/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Годы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название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тема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примечание</a:t>
                      </a:r>
                      <a:endParaRPr lang="ru-RU" sz="1800" dirty="0"/>
                    </a:p>
                  </a:txBody>
                  <a:tcPr/>
                </a:tc>
              </a:tr>
              <a:tr h="133300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Апрель 2013г.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Улусный конкурс прикладного творчества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Проведение мастер-класса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155448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Апрель2013г.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Улусный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педагогическое чтение работников дошкольного образования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«Познавательно-речевое развитие»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</a:txBody>
                  <a:tcPr/>
                </a:tc>
              </a:tr>
              <a:tr h="18288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 июня 2014 г.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Республиканская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педярмарка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«Сельская школа. Образовательная марка -2014»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«Образовательный кластер как форма социального партнерства на примере 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мугудайского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наслега»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</a:txBody>
                  <a:tcPr/>
                </a:tc>
              </a:tr>
              <a:tr h="137533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апрель 2014г.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Улусное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педагогическое </a:t>
                      </a:r>
                      <a:r>
                        <a:rPr lang="ru-RU" sz="14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педчтение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дошкольного образования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 «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Ситим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 descr="C:\Users\Марта Иннокентьевна\Pictures\2018-03-24\028.jpg"/>
          <p:cNvPicPr>
            <a:picLocks noChangeAspect="1" noChangeArrowheads="1"/>
          </p:cNvPicPr>
          <p:nvPr/>
        </p:nvPicPr>
        <p:blipFill>
          <a:blip r:embed="rId2" cstate="print"/>
          <a:srcRect t="50723"/>
          <a:stretch>
            <a:fillRect/>
          </a:stretch>
        </p:blipFill>
        <p:spPr bwMode="auto">
          <a:xfrm rot="5400000">
            <a:off x="5992217" y="1936779"/>
            <a:ext cx="1912096" cy="1296143"/>
          </a:xfrm>
          <a:prstGeom prst="rect">
            <a:avLst/>
          </a:prstGeom>
          <a:noFill/>
        </p:spPr>
      </p:pic>
      <p:pic>
        <p:nvPicPr>
          <p:cNvPr id="9" name="Picture 2" descr="C:\Users\Марта Иннокентьевна\Pictures\2018-03-24\028.jpg"/>
          <p:cNvPicPr>
            <a:picLocks noChangeAspect="1" noChangeArrowheads="1"/>
          </p:cNvPicPr>
          <p:nvPr/>
        </p:nvPicPr>
        <p:blipFill>
          <a:blip r:embed="rId3" cstate="print"/>
          <a:srcRect t="2537" b="47223"/>
          <a:stretch>
            <a:fillRect/>
          </a:stretch>
        </p:blipFill>
        <p:spPr bwMode="auto">
          <a:xfrm>
            <a:off x="6876256" y="692698"/>
            <a:ext cx="2052736" cy="1418675"/>
          </a:xfrm>
          <a:prstGeom prst="rect">
            <a:avLst/>
          </a:prstGeom>
          <a:noFill/>
        </p:spPr>
      </p:pic>
      <p:pic>
        <p:nvPicPr>
          <p:cNvPr id="13" name="Picture 3" descr="C:\Users\Марта Иннокентьевна\Pictures\2018-03-24\011.jpg"/>
          <p:cNvPicPr>
            <a:picLocks noChangeAspect="1" noChangeArrowheads="1"/>
          </p:cNvPicPr>
          <p:nvPr/>
        </p:nvPicPr>
        <p:blipFill>
          <a:blip r:embed="rId4" cstate="print"/>
          <a:srcRect b="53529"/>
          <a:stretch>
            <a:fillRect/>
          </a:stretch>
        </p:blipFill>
        <p:spPr bwMode="auto">
          <a:xfrm>
            <a:off x="6300192" y="3573018"/>
            <a:ext cx="2160240" cy="1380946"/>
          </a:xfrm>
          <a:prstGeom prst="rect">
            <a:avLst/>
          </a:prstGeom>
          <a:noFill/>
        </p:spPr>
      </p:pic>
      <p:pic>
        <p:nvPicPr>
          <p:cNvPr id="14" name="Picture 2" descr="C:\Users\Марта Иннокентьевна\Pictures\2018-03-24\002.jpg"/>
          <p:cNvPicPr>
            <a:picLocks noChangeAspect="1" noChangeArrowheads="1"/>
          </p:cNvPicPr>
          <p:nvPr/>
        </p:nvPicPr>
        <p:blipFill>
          <a:blip r:embed="rId5" cstate="print"/>
          <a:srcRect b="51509"/>
          <a:stretch>
            <a:fillRect/>
          </a:stretch>
        </p:blipFill>
        <p:spPr bwMode="auto">
          <a:xfrm>
            <a:off x="6516216" y="5085185"/>
            <a:ext cx="2016224" cy="13449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Содержимое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12434282"/>
              </p:ext>
            </p:extLst>
          </p:nvPr>
        </p:nvGraphicFramePr>
        <p:xfrm>
          <a:off x="251522" y="188643"/>
          <a:ext cx="8640961" cy="85459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8113"/>
                <a:gridCol w="2448272"/>
                <a:gridCol w="2300635"/>
                <a:gridCol w="2883941"/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Годы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название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тема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примечание</a:t>
                      </a:r>
                      <a:endParaRPr lang="ru-RU" sz="1800" dirty="0"/>
                    </a:p>
                  </a:txBody>
                  <a:tcPr/>
                </a:tc>
              </a:tr>
              <a:tr h="248031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11-13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ноября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2014г.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Всероссийский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научно-практическая конференция «Российский и международный опыт и перспективы работы с одаренными детьми»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182880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сентября 2017г. 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Малая Академия наук РС (Я)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Семинар на тему: «Инженерное образование в ДОУ»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</a:txBody>
                  <a:tcPr/>
                </a:tc>
              </a:tr>
              <a:tr h="201168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декабря2014г.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Всероссийский НПК «Непрерывное физкультурное образование в современных </a:t>
                      </a:r>
                      <a:r>
                        <a:rPr lang="ru-RU" sz="16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социокультурных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условиях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1585049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12-13 октября 2016г.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Республиканский форум по филологическому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образованию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1" descr="C:\Users\Марта Иннокентьевна\Pictures\2018-03-24\001.jpg"/>
          <p:cNvPicPr>
            <a:picLocks noChangeAspect="1" noChangeArrowheads="1"/>
          </p:cNvPicPr>
          <p:nvPr/>
        </p:nvPicPr>
        <p:blipFill>
          <a:blip r:embed="rId2" cstate="print"/>
          <a:srcRect t="5388" r="4118" b="46121"/>
          <a:stretch>
            <a:fillRect/>
          </a:stretch>
        </p:blipFill>
        <p:spPr bwMode="auto">
          <a:xfrm>
            <a:off x="6516216" y="764706"/>
            <a:ext cx="1944216" cy="1352590"/>
          </a:xfrm>
          <a:prstGeom prst="rect">
            <a:avLst/>
          </a:prstGeom>
          <a:noFill/>
        </p:spPr>
      </p:pic>
      <p:pic>
        <p:nvPicPr>
          <p:cNvPr id="8" name="Picture 2" descr="C:\Users\Марта Иннокентьевна\Pictures\2018-03-24\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51" y="1844824"/>
            <a:ext cx="1393439" cy="1916832"/>
          </a:xfrm>
          <a:prstGeom prst="rect">
            <a:avLst/>
          </a:prstGeom>
          <a:noFill/>
        </p:spPr>
      </p:pic>
      <p:pic>
        <p:nvPicPr>
          <p:cNvPr id="10" name="Picture 3" descr="C:\Users\Марта Иннокентьевна\Pictures\2018-03-24\033.jpg"/>
          <p:cNvPicPr>
            <a:picLocks noChangeAspect="1" noChangeArrowheads="1"/>
          </p:cNvPicPr>
          <p:nvPr/>
        </p:nvPicPr>
        <p:blipFill>
          <a:blip r:embed="rId4" cstate="print"/>
          <a:srcRect b="50835"/>
          <a:stretch>
            <a:fillRect/>
          </a:stretch>
        </p:blipFill>
        <p:spPr bwMode="auto">
          <a:xfrm>
            <a:off x="6372202" y="3573018"/>
            <a:ext cx="2129425" cy="1440160"/>
          </a:xfrm>
          <a:prstGeom prst="rect">
            <a:avLst/>
          </a:prstGeom>
          <a:noFill/>
        </p:spPr>
      </p:pic>
      <p:pic>
        <p:nvPicPr>
          <p:cNvPr id="11" name="Picture 4" descr="C:\Users\Марта Иннокентьевна\Pictures\2018-03-24\034.jpg"/>
          <p:cNvPicPr>
            <a:picLocks noChangeAspect="1" noChangeArrowheads="1"/>
          </p:cNvPicPr>
          <p:nvPr/>
        </p:nvPicPr>
        <p:blipFill>
          <a:blip r:embed="rId5" cstate="print"/>
          <a:srcRect b="49488"/>
          <a:stretch>
            <a:fillRect/>
          </a:stretch>
        </p:blipFill>
        <p:spPr bwMode="auto">
          <a:xfrm>
            <a:off x="6732240" y="5229202"/>
            <a:ext cx="2088232" cy="14509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Содержимое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12434282"/>
              </p:ext>
            </p:extLst>
          </p:nvPr>
        </p:nvGraphicFramePr>
        <p:xfrm>
          <a:off x="179512" y="548680"/>
          <a:ext cx="8640961" cy="48093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8113"/>
                <a:gridCol w="2736304"/>
                <a:gridCol w="2012603"/>
                <a:gridCol w="2883941"/>
              </a:tblGrid>
              <a:tr h="56860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Годы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название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тема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примечание</a:t>
                      </a:r>
                      <a:endParaRPr lang="ru-RU" sz="1800" dirty="0"/>
                    </a:p>
                  </a:txBody>
                  <a:tcPr/>
                </a:tc>
              </a:tr>
              <a:tr h="178703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сентября 2017г. 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Малая Академия наук РС (Я)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Семинар на тему: «Инженерное образование в ДОУ»</a:t>
                      </a:r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1220139"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</a:txBody>
                  <a:tcPr/>
                </a:tc>
              </a:tr>
              <a:tr h="1143058"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Picture 2" descr="C:\Users\Марта Иннокентьевна\Pictures\2018-03-24\021.jpg"/>
          <p:cNvPicPr>
            <a:picLocks noChangeAspect="1" noChangeArrowheads="1"/>
          </p:cNvPicPr>
          <p:nvPr/>
        </p:nvPicPr>
        <p:blipFill>
          <a:blip r:embed="rId2" cstate="print"/>
          <a:srcRect b="48908"/>
          <a:stretch>
            <a:fillRect/>
          </a:stretch>
        </p:blipFill>
        <p:spPr bwMode="auto">
          <a:xfrm rot="5400000">
            <a:off x="6659375" y="1269617"/>
            <a:ext cx="1944217" cy="13664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в муниципальных, региональных и федеральных профессиональных конкурсах.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Марта Иннокентьевна\Pictures\2018-03-24\027.jpg"/>
          <p:cNvPicPr>
            <a:picLocks noChangeAspect="1" noChangeArrowheads="1"/>
          </p:cNvPicPr>
          <p:nvPr/>
        </p:nvPicPr>
        <p:blipFill>
          <a:blip r:embed="rId2" cstate="print"/>
          <a:srcRect l="2779" r="2722" b="50162"/>
          <a:stretch>
            <a:fillRect/>
          </a:stretch>
        </p:blipFill>
        <p:spPr bwMode="auto">
          <a:xfrm rot="5400000">
            <a:off x="440300" y="2448134"/>
            <a:ext cx="3870915" cy="2808312"/>
          </a:xfrm>
          <a:prstGeom prst="rect">
            <a:avLst/>
          </a:prstGeom>
          <a:noFill/>
        </p:spPr>
      </p:pic>
      <p:pic>
        <p:nvPicPr>
          <p:cNvPr id="7171" name="Picture 3" descr="C:\Users\Марта Иннокентьевна\Pictures\2018-03-24\029.jpg"/>
          <p:cNvPicPr>
            <a:picLocks noChangeAspect="1" noChangeArrowheads="1"/>
          </p:cNvPicPr>
          <p:nvPr/>
        </p:nvPicPr>
        <p:blipFill>
          <a:blip r:embed="rId3" cstate="print"/>
          <a:srcRect b="50162"/>
          <a:stretch>
            <a:fillRect/>
          </a:stretch>
        </p:blipFill>
        <p:spPr bwMode="auto">
          <a:xfrm rot="5400000">
            <a:off x="4360074" y="2488801"/>
            <a:ext cx="4096265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412776"/>
            <a:ext cx="35283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Член  актива профсоюзного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комитета МБДОУ ЦРР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д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/с «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Чуораанчык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»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Microsoft Himalaya" pitchFamily="2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948264" y="260648"/>
            <a:ext cx="1905000" cy="1828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083896" y="396280"/>
            <a:ext cx="1600200" cy="15240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84379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МБДОУ  «Центр развития ребенка- детский сад «</a:t>
            </a:r>
            <a:r>
              <a:rPr lang="ru-RU" sz="1050" b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Чуораанчык</a:t>
            </a:r>
            <a:r>
              <a:rPr lang="ru-RU" sz="105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 с. </a:t>
            </a:r>
            <a:r>
              <a:rPr lang="ru-RU" sz="1050" b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Маралайы</a:t>
            </a:r>
            <a:endParaRPr lang="ru-RU" sz="105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Picture 2" descr="http://pridsosh.ucoz.ru/images/Profsouz/logotip_profsoju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548680"/>
            <a:ext cx="1219200" cy="1161144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18" name="Picture 2" descr="C:\Users\Марта Иннокентьевна\Desktop\Фотоальбом\фото Н.С\20150526_0733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3" y="2132856"/>
            <a:ext cx="2992288" cy="2244216"/>
          </a:xfrm>
          <a:prstGeom prst="rect">
            <a:avLst/>
          </a:prstGeom>
          <a:noFill/>
        </p:spPr>
      </p:pic>
      <p:pic>
        <p:nvPicPr>
          <p:cNvPr id="19" name="Picture 3" descr="C:\Users\Марта Иннокентьевна\Desktop\Фотоальбом\26.10.2016\Новая папка (2)\IMG-20141205-WA0032.jpg"/>
          <p:cNvPicPr>
            <a:picLocks noChangeAspect="1" noChangeArrowheads="1"/>
          </p:cNvPicPr>
          <p:nvPr/>
        </p:nvPicPr>
        <p:blipFill>
          <a:blip r:embed="rId4" cstate="print"/>
          <a:srcRect l="14684" t="15721"/>
          <a:stretch>
            <a:fillRect/>
          </a:stretch>
        </p:blipFill>
        <p:spPr bwMode="auto">
          <a:xfrm>
            <a:off x="251520" y="2489523"/>
            <a:ext cx="4104456" cy="2084293"/>
          </a:xfrm>
          <a:prstGeom prst="rect">
            <a:avLst/>
          </a:prstGeom>
          <a:noFill/>
        </p:spPr>
      </p:pic>
      <p:pic>
        <p:nvPicPr>
          <p:cNvPr id="20" name="Picture 6" descr="C:\Users\Марта Иннокентьевна\Desktop\Фотоальбом\26.10.2016\Новая папка (2)\IMG-20150307-WA00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025545"/>
            <a:ext cx="3254896" cy="1832457"/>
          </a:xfrm>
          <a:prstGeom prst="rect">
            <a:avLst/>
          </a:prstGeom>
          <a:noFill/>
        </p:spPr>
      </p:pic>
      <p:pic>
        <p:nvPicPr>
          <p:cNvPr id="21" name="Picture 2" descr="C:\Users\Марта Иннокентьевна\Desktop\Фотоальбом\26.10.2016\WhatsApp Images\Sent\IMG-20160521-WA01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124744"/>
            <a:ext cx="3168352" cy="1782198"/>
          </a:xfrm>
          <a:prstGeom prst="rect">
            <a:avLst/>
          </a:prstGeom>
          <a:noFill/>
        </p:spPr>
      </p:pic>
      <p:pic>
        <p:nvPicPr>
          <p:cNvPr id="22" name="Picture 3" descr="C:\Users\Марта Иннокентьевна\Desktop\Фотоальбом\Новая папка\Camera\20170508_12134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131080"/>
            <a:ext cx="3312368" cy="1863207"/>
          </a:xfrm>
          <a:prstGeom prst="rect">
            <a:avLst/>
          </a:prstGeom>
          <a:noFill/>
        </p:spPr>
      </p:pic>
      <p:pic>
        <p:nvPicPr>
          <p:cNvPr id="23" name="Picture 3" descr="C:\Users\Марта Иннокентьевна\Desktop\Фотоальбом\26.10.2016\IMG-20160405-WA0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58136" y="4509120"/>
            <a:ext cx="2348880" cy="2348880"/>
          </a:xfrm>
          <a:prstGeom prst="rect">
            <a:avLst/>
          </a:prstGeom>
          <a:noFill/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-324544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Общественная деятельность (работа в профкоме; экспертной комиссии; общественной организации; методических объединениях; выполнение  функций наставника (результативность стажёра – подопечного) и т.д.).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Марта Иннокентьевна\Desktop\Фотоальбом\14.02.17\WhatsApp Images\IMG-20170216-WA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60649"/>
            <a:ext cx="3096344" cy="2325892"/>
          </a:xfrm>
          <a:prstGeom prst="rect">
            <a:avLst/>
          </a:prstGeom>
          <a:noFill/>
        </p:spPr>
      </p:pic>
      <p:pic>
        <p:nvPicPr>
          <p:cNvPr id="6" name="Picture 2" descr="C:\Users\Марта Иннокентьевна\Pictures\2018-03-24\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52737"/>
            <a:ext cx="2093845" cy="288032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39552" y="2"/>
            <a:ext cx="46085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Инициатор и организатор ежегодного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территориального  конкурса стихов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имени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Аммосовой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М. Т.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Наталья Самуиловна\Desktop\Фото\Эбээ киэнэ\S73004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196752"/>
            <a:ext cx="3312368" cy="2484276"/>
          </a:xfrm>
          <a:prstGeom prst="rect">
            <a:avLst/>
          </a:prstGeom>
          <a:noFill/>
        </p:spPr>
      </p:pic>
      <p:pic>
        <p:nvPicPr>
          <p:cNvPr id="9" name="Picture 2" descr="C:\Users\Наталья Самуиловна\Desktop\Фото\Фото\детсад 0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005064"/>
            <a:ext cx="3138680" cy="2354010"/>
          </a:xfrm>
          <a:prstGeom prst="rect">
            <a:avLst/>
          </a:prstGeom>
          <a:noFill/>
        </p:spPr>
      </p:pic>
      <p:pic>
        <p:nvPicPr>
          <p:cNvPr id="4" name="Picture 5" descr="C:\Users\Наталья Самуиловна\Desktop\Фото\Эбээ киэнэ\DSC00686.JPG"/>
          <p:cNvPicPr>
            <a:picLocks noChangeAspect="1" noChangeArrowheads="1"/>
          </p:cNvPicPr>
          <p:nvPr/>
        </p:nvPicPr>
        <p:blipFill>
          <a:blip r:embed="rId6" cstate="print"/>
          <a:srcRect l="6971" t="5769" r="9735"/>
          <a:stretch>
            <a:fillRect/>
          </a:stretch>
        </p:blipFill>
        <p:spPr bwMode="auto">
          <a:xfrm>
            <a:off x="2987824" y="4005066"/>
            <a:ext cx="3456384" cy="2199503"/>
          </a:xfrm>
          <a:prstGeom prst="rect">
            <a:avLst/>
          </a:prstGeom>
          <a:noFill/>
        </p:spPr>
      </p:pic>
      <p:pic>
        <p:nvPicPr>
          <p:cNvPr id="8194" name="Picture 2" descr="C:\Users\Марта Иннокентьевна\Desktop\Фотоальбом\14.02.17\Camera\20170216_185610.jpg"/>
          <p:cNvPicPr>
            <a:picLocks noChangeAspect="1" noChangeArrowheads="1"/>
          </p:cNvPicPr>
          <p:nvPr/>
        </p:nvPicPr>
        <p:blipFill>
          <a:blip r:embed="rId7" cstate="print"/>
          <a:srcRect l="22500" r="18750"/>
          <a:stretch>
            <a:fillRect/>
          </a:stretch>
        </p:blipFill>
        <p:spPr bwMode="auto">
          <a:xfrm>
            <a:off x="6372200" y="2636912"/>
            <a:ext cx="2088232" cy="1999371"/>
          </a:xfrm>
          <a:prstGeom prst="rect">
            <a:avLst/>
          </a:prstGeom>
          <a:noFill/>
        </p:spPr>
      </p:pic>
      <p:pic>
        <p:nvPicPr>
          <p:cNvPr id="8193" name="Picture 1" descr="C:\Users\Марта Иннокентьевна\Desktop\Фотоальбом\14.02.17\WhatsApp Images\IMG-20170216-WA0050.jpg"/>
          <p:cNvPicPr>
            <a:picLocks noChangeAspect="1" noChangeArrowheads="1"/>
          </p:cNvPicPr>
          <p:nvPr/>
        </p:nvPicPr>
        <p:blipFill>
          <a:blip r:embed="rId8" cstate="print"/>
          <a:srcRect t="19550" b="21651"/>
          <a:stretch>
            <a:fillRect/>
          </a:stretch>
        </p:blipFill>
        <p:spPr bwMode="auto">
          <a:xfrm>
            <a:off x="6516216" y="4670429"/>
            <a:ext cx="2232248" cy="21875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Звания, награды, поощрения, благодарность, грант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Марта Иннокентьевна\Pictures\2018-03-24\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620688"/>
            <a:ext cx="2826691" cy="3888432"/>
          </a:xfrm>
          <a:prstGeom prst="rect">
            <a:avLst/>
          </a:prstGeom>
          <a:noFill/>
        </p:spPr>
      </p:pic>
      <p:pic>
        <p:nvPicPr>
          <p:cNvPr id="3075" name="Picture 3" descr="C:\Users\Марта Иннокентьевна\Pictures\2018-03-24\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908720"/>
            <a:ext cx="2355576" cy="3240360"/>
          </a:xfrm>
          <a:prstGeom prst="rect">
            <a:avLst/>
          </a:prstGeom>
          <a:noFill/>
        </p:spPr>
      </p:pic>
      <p:pic>
        <p:nvPicPr>
          <p:cNvPr id="3076" name="Picture 4" descr="C:\Users\Марта Иннокентьевна\Pictures\2018-03-24\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2" y="980728"/>
            <a:ext cx="2250884" cy="3096344"/>
          </a:xfrm>
          <a:prstGeom prst="rect">
            <a:avLst/>
          </a:prstGeom>
          <a:noFill/>
        </p:spPr>
      </p:pic>
      <p:pic>
        <p:nvPicPr>
          <p:cNvPr id="3077" name="Picture 5" descr="C:\Users\Марта Иннокентьевна\Pictures\2018-03-24\0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4" y="3933057"/>
            <a:ext cx="2126284" cy="2924944"/>
          </a:xfrm>
          <a:prstGeom prst="rect">
            <a:avLst/>
          </a:prstGeom>
          <a:noFill/>
        </p:spPr>
      </p:pic>
      <p:pic>
        <p:nvPicPr>
          <p:cNvPr id="3078" name="Picture 6" descr="C:\Users\Марта Иннокентьевна\Pictures\2018-03-24\0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787293"/>
            <a:ext cx="2232248" cy="30707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Марта Иннокентьевна\Pictures\2018-03-24\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30"/>
            <a:ext cx="2952328" cy="4061260"/>
          </a:xfrm>
          <a:prstGeom prst="rect">
            <a:avLst/>
          </a:prstGeom>
          <a:noFill/>
        </p:spPr>
      </p:pic>
      <p:pic>
        <p:nvPicPr>
          <p:cNvPr id="9219" name="Picture 3" descr="C:\Users\Марта Иннокентьевна\Pictures\2018-03-24\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052738"/>
            <a:ext cx="2808312" cy="3863151"/>
          </a:xfrm>
          <a:prstGeom prst="rect">
            <a:avLst/>
          </a:prstGeom>
          <a:noFill/>
        </p:spPr>
      </p:pic>
      <p:pic>
        <p:nvPicPr>
          <p:cNvPr id="9220" name="Picture 4" descr="C:\Users\Марта Иннокентьевна\Pictures\2018-03-24\0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014641" y="3114154"/>
            <a:ext cx="2826691" cy="3888432"/>
          </a:xfrm>
          <a:prstGeom prst="rect">
            <a:avLst/>
          </a:prstGeom>
          <a:noFill/>
        </p:spPr>
      </p:pic>
      <p:pic>
        <p:nvPicPr>
          <p:cNvPr id="6145" name="Picture 1" descr="C:\Users\Марта Иннокентьевна\Pictures\2018-03-25\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60650"/>
            <a:ext cx="2520280" cy="34718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20203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3"/>
          <p:cNvGraphicFramePr>
            <a:graphicFrameLocks/>
          </p:cNvGraphicFramePr>
          <p:nvPr/>
        </p:nvGraphicFramePr>
        <p:xfrm>
          <a:off x="179512" y="764704"/>
          <a:ext cx="8784978" cy="71241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39755"/>
                <a:gridCol w="3352735"/>
                <a:gridCol w="1306747"/>
                <a:gridCol w="3085741"/>
              </a:tblGrid>
              <a:tr h="338328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Функционирования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русского языка как государственного языка РФ в условиях </a:t>
                      </a:r>
                      <a:r>
                        <a:rPr lang="ru-RU" sz="18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функциональног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двуязычия в дошкольных образовательных учреждениях субъектов РФ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Г.Москва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7368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«ФГОС ДО: введение и реализация в условиях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пилотных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ДОУ»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 Якутск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6721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Информационные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технологии в профессиональной деятельности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Г.Якутск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Марта Иннокентьевна\Pictures\2018-03-24\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493978" y="498912"/>
            <a:ext cx="1798660" cy="2474260"/>
          </a:xfrm>
          <a:prstGeom prst="rect">
            <a:avLst/>
          </a:prstGeom>
          <a:noFill/>
        </p:spPr>
      </p:pic>
      <p:pic>
        <p:nvPicPr>
          <p:cNvPr id="2051" name="Picture 3" descr="C:\Users\Марта Иннокентьевна\Pictures\2018-03-24\016.jpg"/>
          <p:cNvPicPr>
            <a:picLocks noChangeAspect="1" noChangeArrowheads="1"/>
          </p:cNvPicPr>
          <p:nvPr/>
        </p:nvPicPr>
        <p:blipFill>
          <a:blip r:embed="rId3" cstate="print"/>
          <a:srcRect b="47468"/>
          <a:stretch>
            <a:fillRect/>
          </a:stretch>
        </p:blipFill>
        <p:spPr bwMode="auto">
          <a:xfrm>
            <a:off x="6228184" y="2636914"/>
            <a:ext cx="2660848" cy="1922827"/>
          </a:xfrm>
          <a:prstGeom prst="rect">
            <a:avLst/>
          </a:prstGeom>
          <a:noFill/>
        </p:spPr>
      </p:pic>
      <p:pic>
        <p:nvPicPr>
          <p:cNvPr id="2052" name="Picture 4" descr="C:\Users\Марта Иннокентьевна\Pictures\2018-03-24\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12800" y="4356554"/>
            <a:ext cx="1962610" cy="2699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179513" y="476673"/>
          <a:ext cx="8784978" cy="4540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39755"/>
                <a:gridCol w="3352735"/>
                <a:gridCol w="1306747"/>
                <a:gridCol w="3085741"/>
              </a:tblGrid>
              <a:tr h="252028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«Компетентный педагог </a:t>
                      </a:r>
                      <a:r>
                        <a:rPr lang="en-US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XXI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века»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Псков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204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2016г.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«Активные методы работы, позволяющие реализовать ФГОС в ДОУ»:  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 Санкт-Петербург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Марта Иннокентьевна\Pictures\2018-03-24\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449304" y="327560"/>
            <a:ext cx="1944216" cy="2674488"/>
          </a:xfrm>
          <a:prstGeom prst="rect">
            <a:avLst/>
          </a:prstGeom>
          <a:noFill/>
        </p:spPr>
      </p:pic>
      <p:pic>
        <p:nvPicPr>
          <p:cNvPr id="1026" name="Picture 2" descr="C:\Users\Марта Иннокентьевна\Pictures\2018-03-24\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068960"/>
            <a:ext cx="1584176" cy="2179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5400000">
            <a:off x="4899391" y="2982724"/>
            <a:ext cx="6858000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Аммосова  Марта Иннокентьевна 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boombob.ru/img/picture/Apr/08/6814cdaaaeed4a46ab9f6030dbff1a05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-4933056" y="3374994"/>
            <a:ext cx="12192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://verabells.ru/wp-content/uploads/2015/01/IMG_8112-2-683x1024.jpg"/>
          <p:cNvPicPr>
            <a:picLocks noChangeAspect="1" noChangeArrowheads="1"/>
          </p:cNvPicPr>
          <p:nvPr/>
        </p:nvPicPr>
        <p:blipFill>
          <a:blip r:embed="rId3" cstate="print"/>
          <a:srcRect l="18504" t="38260" r="17349" b="23063"/>
          <a:stretch>
            <a:fillRect/>
          </a:stretch>
        </p:blipFill>
        <p:spPr bwMode="auto">
          <a:xfrm>
            <a:off x="1403648" y="2564905"/>
            <a:ext cx="6624736" cy="3368105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307638" y="1484785"/>
            <a:ext cx="6595665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Күн көөчүктэрэ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Рамка 7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Багетная рамка 8"/>
          <p:cNvSpPr/>
          <p:nvPr/>
        </p:nvSpPr>
        <p:spPr>
          <a:xfrm>
            <a:off x="0" y="0"/>
            <a:ext cx="9144000" cy="6858000"/>
          </a:xfrm>
          <a:prstGeom prst="bevel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56207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Аммосова М.И.</a:t>
            </a:r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3369</TotalTime>
  <Words>4881</Words>
  <Application>Microsoft Office PowerPoint</Application>
  <PresentationFormat>Экран (4:3)</PresentationFormat>
  <Paragraphs>738</Paragraphs>
  <Slides>60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Тема Office</vt:lpstr>
      <vt:lpstr>Слайд 1</vt:lpstr>
      <vt:lpstr>Личные данные педагога</vt:lpstr>
      <vt:lpstr>Сведения об образовании   </vt:lpstr>
      <vt:lpstr>Представление собственного инновационного педагогического опыта. </vt:lpstr>
      <vt:lpstr>Механизм реализации проекта:</vt:lpstr>
      <vt:lpstr>Методика обучению детей старшего дошкольного  возраста диалогу</vt:lpstr>
      <vt:lpstr>Цель: формирование культурной, творческой, социально-активной личности. </vt:lpstr>
      <vt:lpstr>Слайд 8</vt:lpstr>
      <vt:lpstr>НПК «Чуораанчык аа5ыылара»</vt:lpstr>
      <vt:lpstr>Инсценировка сказок </vt:lpstr>
      <vt:lpstr>Викторины, развлечения</vt:lpstr>
      <vt:lpstr>Фольклорный кружок «Чоргуйааннар»</vt:lpstr>
      <vt:lpstr>Студия детской журналистики «Чуораанчык ТВ»</vt:lpstr>
      <vt:lpstr>Достижения</vt:lpstr>
      <vt:lpstr>    </vt:lpstr>
      <vt:lpstr>Якутская</vt:lpstr>
      <vt:lpstr>Русская</vt:lpstr>
      <vt:lpstr>Слайд 18</vt:lpstr>
      <vt:lpstr> </vt:lpstr>
      <vt:lpstr>Слайд 20</vt:lpstr>
      <vt:lpstr>Слайд 21</vt:lpstr>
      <vt:lpstr>Слайд 22</vt:lpstr>
      <vt:lpstr>Слайд 23</vt:lpstr>
      <vt:lpstr>Слайд 24</vt:lpstr>
      <vt:lpstr>Реализация образовательной программы и годового плана (показатели по годовому отчёту об итогах  работы за 3 года в табл.).  </vt:lpstr>
      <vt:lpstr>Позитивная динамика результатов по образовательным областям и продуктивных видов деятельности воспитанников.</vt:lpstr>
      <vt:lpstr>Реализация программы индивидуальной работы с воспитанниками. Наличие и реализация  индивидуального образовательного маршрута воспитанника.</vt:lpstr>
      <vt:lpstr>Позитивная динамика (количественная) участия воспитанников в конкурсах, олимпиадах, соревнованиях.  Результативность (качественная) участия детей в конкурсах, олимпиадах, соревнованиях.</vt:lpstr>
      <vt:lpstr>Слайд 29</vt:lpstr>
      <vt:lpstr>Слайд 30</vt:lpstr>
      <vt:lpstr>Слайд 31</vt:lpstr>
      <vt:lpstr>  </vt:lpstr>
      <vt:lpstr>  </vt:lpstr>
      <vt:lpstr>Слайд 34</vt:lpstr>
      <vt:lpstr>Динамика снижения заболеваемости детей (реальная посещаемость детей в группе ДОО, индекс здоровья, профилактическая оздоровительная работа педагога).</vt:lpstr>
      <vt:lpstr>ОХРАНА И УКРЕПЛЕНИЕ  ЗДОРОВЬЯ ДЕТЕЙ  </vt:lpstr>
      <vt:lpstr>Мониторинг удовлетворенности родителей (законных представителей) качеством предоставляемых услуг педагога).</vt:lpstr>
      <vt:lpstr>Слайд 38</vt:lpstr>
      <vt:lpstr>Слайд 39</vt:lpstr>
      <vt:lpstr>Слайд 40</vt:lpstr>
      <vt:lpstr>Отзывы коллег</vt:lpstr>
      <vt:lpstr>Слайд 42</vt:lpstr>
      <vt:lpstr>Слайд 43</vt:lpstr>
      <vt:lpstr>ИННОВАЦИОННАЯ ДЕЯТЕЛЬНОСТЬ ОБРАЗОВАТЕЛЬНОГО УЧРЕЖДЕНИЯ  </vt:lpstr>
      <vt:lpstr>Слайд 45</vt:lpstr>
      <vt:lpstr>Слайд 46</vt:lpstr>
      <vt:lpstr>Разработка и внедрение авторских программ, методических пособий, игр, цифровых образовательных  ресурсов.</vt:lpstr>
      <vt:lpstr>Выступления на научно-практических конференциях, педчтениях, семинарах, секциях; проведение открытых НОД (непосредственно образовательной деятельности), СИД (совместной игровой деятельности), мастер – классов и др.   </vt:lpstr>
      <vt:lpstr>Слайд 49</vt:lpstr>
      <vt:lpstr>Слайд 50</vt:lpstr>
      <vt:lpstr>Слайд 51</vt:lpstr>
      <vt:lpstr>Участие в муниципальных, региональных и федеральных профессиональных конкурсах.</vt:lpstr>
      <vt:lpstr>Слайд 53</vt:lpstr>
      <vt:lpstr>Слайд 54</vt:lpstr>
      <vt:lpstr>Звания, награды, поощрения, благодарность, грант</vt:lpstr>
      <vt:lpstr>Слайд 56</vt:lpstr>
      <vt:lpstr>Повышение квалификации.</vt:lpstr>
      <vt:lpstr>Слайд 58</vt:lpstr>
      <vt:lpstr>Слайд 59</vt:lpstr>
      <vt:lpstr>Аммосова М.И.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Марта Иннокентьевна</dc:creator>
  <cp:lastModifiedBy>Марта Иннокентьевна</cp:lastModifiedBy>
  <cp:revision>212</cp:revision>
  <dcterms:created xsi:type="dcterms:W3CDTF">2018-03-19T09:46:20Z</dcterms:created>
  <dcterms:modified xsi:type="dcterms:W3CDTF">2018-03-29T22:38:14Z</dcterms:modified>
</cp:coreProperties>
</file>